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</p:sldIdLst>
  <p:sldSz cx="12192000" cy="6858000"/>
  <p:notesSz cx="12192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1" d="100"/>
          <a:sy n="81" d="100"/>
        </p:scale>
        <p:origin x="725" y="5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848969" y="230581"/>
            <a:ext cx="10494060" cy="589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9/25/2024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CDB"/>
                </a:solidFill>
                <a:latin typeface="Arial MT"/>
                <a:cs typeface="Arial MT"/>
              </a:defRPr>
            </a:lvl1pPr>
          </a:lstStyle>
          <a:p>
            <a:pPr marL="38100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rgbClr val="0A48CA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200" b="0" i="0">
                <a:solidFill>
                  <a:srgbClr val="292929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9/25/2024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CDB"/>
                </a:solidFill>
                <a:latin typeface="Arial MT"/>
                <a:cs typeface="Arial MT"/>
              </a:defRPr>
            </a:lvl1pPr>
          </a:lstStyle>
          <a:p>
            <a:pPr marL="38100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rgbClr val="0A48CA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9/25/2024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CDB"/>
                </a:solidFill>
                <a:latin typeface="Arial MT"/>
                <a:cs typeface="Arial MT"/>
              </a:defRPr>
            </a:lvl1pPr>
          </a:lstStyle>
          <a:p>
            <a:pPr marL="38100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rgbClr val="0A48CA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9/25/2024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CDB"/>
                </a:solidFill>
                <a:latin typeface="Arial MT"/>
                <a:cs typeface="Arial MT"/>
              </a:defRPr>
            </a:lvl1pPr>
          </a:lstStyle>
          <a:p>
            <a:pPr marL="38100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9/25/2024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CDB"/>
                </a:solidFill>
                <a:latin typeface="Arial MT"/>
                <a:cs typeface="Arial MT"/>
              </a:defRPr>
            </a:lvl1pPr>
          </a:lstStyle>
          <a:p>
            <a:pPr marL="38100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12187239" cy="6857997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140967" y="149478"/>
            <a:ext cx="9910064" cy="9531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0" i="0">
                <a:solidFill>
                  <a:srgbClr val="0A48CA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39140" y="1897761"/>
            <a:ext cx="11113719" cy="15436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200" b="0" i="0">
                <a:solidFill>
                  <a:srgbClr val="292929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9/25/2024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102975" y="6071478"/>
            <a:ext cx="302259" cy="2971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rgbClr val="1C7CDB"/>
                </a:solidFill>
                <a:latin typeface="Arial MT"/>
                <a:cs typeface="Arial MT"/>
              </a:defRPr>
            </a:lvl1pPr>
          </a:lstStyle>
          <a:p>
            <a:pPr marL="38100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3.%20Space-X%20Data%20Wrangling%20spacex.ipynb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5.%20Space-X%20EDA%20DataViz%20Using%20Pandas%20and%20Matplotlib%20-%20SpaceX.ipynb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4.%20Space-X%20EDA%20Using%20SQL.ipynb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6.Space-X%20Launch%20Sites%20Locations%20Analysis%20with%20Folium-Interactive%20Visual%20Analytics.ipynb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8.%20SpaceX%20Machine%20Learning%20Prediction.ipynb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jp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List_of_Falcon_9_and_Falcon_Heavy_launches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hyperlink" Target="https://github.com/heerjoshi/SpaceX-Falcon-9-Landing-Prediction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997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67536" y="4593158"/>
            <a:ext cx="267906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800" spc="-5" dirty="0" err="1">
                <a:solidFill>
                  <a:srgbClr val="E7E6E6"/>
                </a:solidFill>
                <a:latin typeface="Arial MT"/>
                <a:cs typeface="Arial MT"/>
              </a:rPr>
              <a:t>Heer</a:t>
            </a:r>
            <a:r>
              <a:rPr lang="en-US" sz="1800" spc="-5" dirty="0">
                <a:solidFill>
                  <a:srgbClr val="E7E6E6"/>
                </a:solidFill>
                <a:latin typeface="Arial MT"/>
                <a:cs typeface="Arial MT"/>
              </a:rPr>
              <a:t> Joshi</a:t>
            </a:r>
            <a:endParaRPr lang="en-US" sz="1800" dirty="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lang="en-US" spc="-5" dirty="0">
                <a:solidFill>
                  <a:srgbClr val="E7E6E6"/>
                </a:solidFill>
                <a:latin typeface="Arial MT"/>
                <a:cs typeface="Arial MT"/>
              </a:rPr>
              <a:t>3</a:t>
            </a:r>
            <a:r>
              <a:rPr lang="en-US" spc="-5" baseline="30000" dirty="0">
                <a:solidFill>
                  <a:srgbClr val="E7E6E6"/>
                </a:solidFill>
                <a:latin typeface="Arial MT"/>
                <a:cs typeface="Arial MT"/>
              </a:rPr>
              <a:t>rd</a:t>
            </a:r>
            <a:r>
              <a:rPr lang="en-US" spc="-5" dirty="0">
                <a:solidFill>
                  <a:srgbClr val="E7E6E6"/>
                </a:solidFill>
                <a:latin typeface="Arial MT"/>
                <a:cs typeface="Arial MT"/>
              </a:rPr>
              <a:t> April 2022</a:t>
            </a:r>
            <a:endParaRPr sz="1800" dirty="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90016" y="676655"/>
            <a:ext cx="2104644" cy="62941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1361947"/>
            <a:ext cx="5531485" cy="4150995"/>
          </a:xfrm>
          <a:prstGeom prst="rect">
            <a:avLst/>
          </a:prstGeom>
        </p:spPr>
        <p:txBody>
          <a:bodyPr vert="horz" wrap="square" lIns="0" tIns="49530" rIns="0" bIns="0" rtlCol="0">
            <a:spAutoFit/>
          </a:bodyPr>
          <a:lstStyle/>
          <a:p>
            <a:pPr marL="240665" marR="5080" indent="-228600">
              <a:lnSpc>
                <a:spcPct val="88100"/>
              </a:lnSpc>
              <a:spcBef>
                <a:spcPts val="390"/>
              </a:spcBef>
              <a:buChar char="•"/>
              <a:tabLst>
                <a:tab pos="240665" algn="l"/>
                <a:tab pos="241300" algn="l"/>
              </a:tabLst>
            </a:pPr>
            <a:r>
              <a:rPr sz="2000" spc="-5" dirty="0">
                <a:solidFill>
                  <a:srgbClr val="292929"/>
                </a:solidFill>
                <a:latin typeface="Arial MT"/>
                <a:cs typeface="Arial MT"/>
              </a:rPr>
              <a:t>After obtaining and creating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a </a:t>
            </a:r>
            <a:r>
              <a:rPr sz="2000" spc="-5" dirty="0">
                <a:solidFill>
                  <a:srgbClr val="292929"/>
                </a:solidFill>
                <a:latin typeface="Arial MT"/>
                <a:cs typeface="Arial MT"/>
              </a:rPr>
              <a:t>Pandas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DF from </a:t>
            </a:r>
            <a:r>
              <a:rPr sz="2000" spc="-54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the </a:t>
            </a:r>
            <a:r>
              <a:rPr sz="2000" spc="-5" dirty="0">
                <a:solidFill>
                  <a:srgbClr val="292929"/>
                </a:solidFill>
                <a:latin typeface="Arial MT"/>
                <a:cs typeface="Arial MT"/>
              </a:rPr>
              <a:t>collected data, data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was filtered </a:t>
            </a:r>
            <a:r>
              <a:rPr sz="2000" spc="-5" dirty="0">
                <a:solidFill>
                  <a:srgbClr val="292929"/>
                </a:solidFill>
                <a:latin typeface="Arial MT"/>
                <a:cs typeface="Arial MT"/>
              </a:rPr>
              <a:t>using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the </a:t>
            </a:r>
            <a:r>
              <a:rPr sz="20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100" b="1" i="1" spc="-175" dirty="0">
                <a:solidFill>
                  <a:srgbClr val="292929"/>
                </a:solidFill>
                <a:latin typeface="Arial"/>
                <a:cs typeface="Arial"/>
              </a:rPr>
              <a:t>B</a:t>
            </a:r>
            <a:r>
              <a:rPr sz="2100" b="1" i="1" spc="-160" dirty="0">
                <a:solidFill>
                  <a:srgbClr val="292929"/>
                </a:solidFill>
                <a:latin typeface="Arial"/>
                <a:cs typeface="Arial"/>
              </a:rPr>
              <a:t>o</a:t>
            </a:r>
            <a:r>
              <a:rPr sz="2100" b="1" i="1" spc="-180" dirty="0">
                <a:solidFill>
                  <a:srgbClr val="292929"/>
                </a:solidFill>
                <a:latin typeface="Arial"/>
                <a:cs typeface="Arial"/>
              </a:rPr>
              <a:t>o</a:t>
            </a:r>
            <a:r>
              <a:rPr sz="2100" b="1" i="1" spc="-155" dirty="0">
                <a:solidFill>
                  <a:srgbClr val="292929"/>
                </a:solidFill>
                <a:latin typeface="Arial"/>
                <a:cs typeface="Arial"/>
              </a:rPr>
              <a:t>s</a:t>
            </a:r>
            <a:r>
              <a:rPr sz="2100" b="1" i="1" spc="-145" dirty="0">
                <a:solidFill>
                  <a:srgbClr val="292929"/>
                </a:solidFill>
                <a:latin typeface="Arial"/>
                <a:cs typeface="Arial"/>
              </a:rPr>
              <a:t>t</a:t>
            </a:r>
            <a:r>
              <a:rPr sz="2100" b="1" i="1" spc="-85" dirty="0">
                <a:solidFill>
                  <a:srgbClr val="292929"/>
                </a:solidFill>
                <a:latin typeface="Arial"/>
                <a:cs typeface="Arial"/>
              </a:rPr>
              <a:t>er</a:t>
            </a:r>
            <a:r>
              <a:rPr sz="2100" b="1" i="1" spc="-130" dirty="0">
                <a:solidFill>
                  <a:srgbClr val="292929"/>
                </a:solidFill>
                <a:latin typeface="Arial"/>
                <a:cs typeface="Arial"/>
              </a:rPr>
              <a:t>V</a:t>
            </a:r>
            <a:r>
              <a:rPr sz="2100" b="1" i="1" spc="-140" dirty="0">
                <a:solidFill>
                  <a:srgbClr val="292929"/>
                </a:solidFill>
                <a:latin typeface="Arial"/>
                <a:cs typeface="Arial"/>
              </a:rPr>
              <a:t>ersio</a:t>
            </a:r>
            <a:r>
              <a:rPr sz="2100" b="1" i="1" spc="-175" dirty="0">
                <a:solidFill>
                  <a:srgbClr val="292929"/>
                </a:solidFill>
                <a:latin typeface="Arial"/>
                <a:cs typeface="Arial"/>
              </a:rPr>
              <a:t>n</a:t>
            </a:r>
            <a:r>
              <a:rPr sz="2100" b="1" i="1" spc="-7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c</a:t>
            </a:r>
            <a:r>
              <a:rPr sz="2000" spc="5" dirty="0">
                <a:solidFill>
                  <a:srgbClr val="292929"/>
                </a:solidFill>
                <a:latin typeface="Arial MT"/>
                <a:cs typeface="Arial MT"/>
              </a:rPr>
              <a:t>o</a:t>
            </a:r>
            <a:r>
              <a:rPr sz="2000" spc="-5" dirty="0">
                <a:solidFill>
                  <a:srgbClr val="292929"/>
                </a:solidFill>
                <a:latin typeface="Arial MT"/>
                <a:cs typeface="Arial MT"/>
              </a:rPr>
              <a:t>lum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n</a:t>
            </a:r>
            <a:r>
              <a:rPr sz="2000" spc="-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to</a:t>
            </a:r>
            <a:r>
              <a:rPr sz="2000" spc="-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Arial MT"/>
                <a:cs typeface="Arial MT"/>
              </a:rPr>
              <a:t>onl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y</a:t>
            </a:r>
            <a:r>
              <a:rPr sz="20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k</a:t>
            </a:r>
            <a:r>
              <a:rPr sz="2000" spc="5" dirty="0">
                <a:solidFill>
                  <a:srgbClr val="292929"/>
                </a:solidFill>
                <a:latin typeface="Arial MT"/>
                <a:cs typeface="Arial MT"/>
              </a:rPr>
              <a:t>e</a:t>
            </a:r>
            <a:r>
              <a:rPr sz="2000" spc="-5" dirty="0">
                <a:solidFill>
                  <a:srgbClr val="292929"/>
                </a:solidFill>
                <a:latin typeface="Arial MT"/>
                <a:cs typeface="Arial MT"/>
              </a:rPr>
              <a:t>e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p</a:t>
            </a:r>
            <a:r>
              <a:rPr sz="20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the  Falcon 9 </a:t>
            </a:r>
            <a:r>
              <a:rPr sz="2000" spc="-5" dirty="0">
                <a:solidFill>
                  <a:srgbClr val="292929"/>
                </a:solidFill>
                <a:latin typeface="Arial MT"/>
                <a:cs typeface="Arial MT"/>
              </a:rPr>
              <a:t>launches,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then </a:t>
            </a:r>
            <a:r>
              <a:rPr sz="2000" spc="-5" dirty="0">
                <a:solidFill>
                  <a:srgbClr val="292929"/>
                </a:solidFill>
                <a:latin typeface="Arial MT"/>
                <a:cs typeface="Arial MT"/>
              </a:rPr>
              <a:t>dealt with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the missing </a:t>
            </a:r>
            <a:r>
              <a:rPr sz="20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Arial MT"/>
                <a:cs typeface="Arial MT"/>
              </a:rPr>
              <a:t>dat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a</a:t>
            </a:r>
            <a:r>
              <a:rPr sz="2000" spc="-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v</a:t>
            </a:r>
            <a:r>
              <a:rPr sz="2000" spc="5" dirty="0">
                <a:solidFill>
                  <a:srgbClr val="292929"/>
                </a:solidFill>
                <a:latin typeface="Arial MT"/>
                <a:cs typeface="Arial MT"/>
              </a:rPr>
              <a:t>a</a:t>
            </a:r>
            <a:r>
              <a:rPr sz="2000" spc="-5" dirty="0">
                <a:solidFill>
                  <a:srgbClr val="292929"/>
                </a:solidFill>
                <a:latin typeface="Arial MT"/>
                <a:cs typeface="Arial MT"/>
              </a:rPr>
              <a:t>lue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s</a:t>
            </a:r>
            <a:r>
              <a:rPr sz="2000" spc="-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Arial MT"/>
                <a:cs typeface="Arial MT"/>
              </a:rPr>
              <a:t>i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n </a:t>
            </a:r>
            <a:r>
              <a:rPr sz="2000" spc="-10" dirty="0">
                <a:solidFill>
                  <a:srgbClr val="292929"/>
                </a:solidFill>
                <a:latin typeface="Arial MT"/>
                <a:cs typeface="Arial MT"/>
              </a:rPr>
              <a:t>t</a:t>
            </a:r>
            <a:r>
              <a:rPr sz="2000" spc="-5" dirty="0">
                <a:solidFill>
                  <a:srgbClr val="292929"/>
                </a:solidFill>
                <a:latin typeface="Arial MT"/>
                <a:cs typeface="Arial MT"/>
              </a:rPr>
              <a:t>h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e</a:t>
            </a:r>
            <a:r>
              <a:rPr sz="2000" spc="-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100" b="1" i="1" spc="-160" dirty="0">
                <a:solidFill>
                  <a:srgbClr val="292929"/>
                </a:solidFill>
                <a:latin typeface="Arial"/>
                <a:cs typeface="Arial"/>
              </a:rPr>
              <a:t>L</a:t>
            </a:r>
            <a:r>
              <a:rPr sz="2100" b="1" i="1" spc="-45" dirty="0">
                <a:solidFill>
                  <a:srgbClr val="292929"/>
                </a:solidFill>
                <a:latin typeface="Arial"/>
                <a:cs typeface="Arial"/>
              </a:rPr>
              <a:t>a</a:t>
            </a:r>
            <a:r>
              <a:rPr sz="2100" b="1" i="1" spc="-165" dirty="0">
                <a:solidFill>
                  <a:srgbClr val="292929"/>
                </a:solidFill>
                <a:latin typeface="Arial"/>
                <a:cs typeface="Arial"/>
              </a:rPr>
              <a:t>ndin</a:t>
            </a:r>
            <a:r>
              <a:rPr sz="2100" b="1" i="1" spc="-185" dirty="0">
                <a:solidFill>
                  <a:srgbClr val="292929"/>
                </a:solidFill>
                <a:latin typeface="Arial"/>
                <a:cs typeface="Arial"/>
              </a:rPr>
              <a:t>g</a:t>
            </a:r>
            <a:r>
              <a:rPr sz="2100" b="1" i="1" spc="-100" dirty="0">
                <a:solidFill>
                  <a:srgbClr val="292929"/>
                </a:solidFill>
                <a:latin typeface="Arial"/>
                <a:cs typeface="Arial"/>
              </a:rPr>
              <a:t>Pad</a:t>
            </a:r>
            <a:r>
              <a:rPr sz="2100" b="1" i="1" spc="-6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and  </a:t>
            </a:r>
            <a:r>
              <a:rPr sz="2100" b="1" i="1" spc="-120" dirty="0">
                <a:solidFill>
                  <a:srgbClr val="292929"/>
                </a:solidFill>
                <a:latin typeface="Arial"/>
                <a:cs typeface="Arial"/>
              </a:rPr>
              <a:t>PayloadMass</a:t>
            </a:r>
            <a:r>
              <a:rPr sz="2100" b="1" i="1" spc="-6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columns.</a:t>
            </a:r>
            <a:r>
              <a:rPr sz="2000" spc="-4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For</a:t>
            </a:r>
            <a:r>
              <a:rPr sz="20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2000" spc="-3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100" b="1" i="1" spc="-120" dirty="0">
                <a:solidFill>
                  <a:srgbClr val="292929"/>
                </a:solidFill>
                <a:latin typeface="Arial"/>
                <a:cs typeface="Arial"/>
              </a:rPr>
              <a:t>PayloadMass</a:t>
            </a:r>
            <a:r>
              <a:rPr sz="2100" b="1" i="1" spc="-7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, </a:t>
            </a:r>
            <a:r>
              <a:rPr sz="2000" spc="-54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missing</a:t>
            </a:r>
            <a:r>
              <a:rPr sz="2000" spc="-4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Arial MT"/>
                <a:cs typeface="Arial MT"/>
              </a:rPr>
              <a:t>data</a:t>
            </a:r>
            <a:r>
              <a:rPr sz="2000" spc="-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values</a:t>
            </a:r>
            <a:r>
              <a:rPr sz="2000" spc="-3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were</a:t>
            </a:r>
            <a:r>
              <a:rPr sz="2000" spc="-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replaced</a:t>
            </a:r>
            <a:r>
              <a:rPr sz="2000" spc="-5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Arial MT"/>
                <a:cs typeface="Arial MT"/>
              </a:rPr>
              <a:t>using</a:t>
            </a:r>
            <a:r>
              <a:rPr sz="2000" spc="-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mean </a:t>
            </a:r>
            <a:r>
              <a:rPr sz="2000" spc="-54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value</a:t>
            </a:r>
            <a:r>
              <a:rPr sz="2000" spc="-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Arial MT"/>
                <a:cs typeface="Arial MT"/>
              </a:rPr>
              <a:t>of</a:t>
            </a:r>
            <a:r>
              <a:rPr sz="2000" spc="-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Arial MT"/>
                <a:cs typeface="Arial MT"/>
              </a:rPr>
              <a:t>column.</a:t>
            </a:r>
            <a:endParaRPr sz="2000" dirty="0">
              <a:latin typeface="Arial MT"/>
              <a:cs typeface="Arial MT"/>
            </a:endParaRPr>
          </a:p>
          <a:p>
            <a:pPr marL="241300" marR="6985" indent="-228600">
              <a:lnSpc>
                <a:spcPct val="90000"/>
              </a:lnSpc>
              <a:spcBef>
                <a:spcPts val="994"/>
              </a:spcBef>
              <a:buChar char="•"/>
              <a:tabLst>
                <a:tab pos="240665" algn="l"/>
                <a:tab pos="241300" algn="l"/>
              </a:tabLst>
            </a:pPr>
            <a:r>
              <a:rPr sz="2000" spc="-5" dirty="0">
                <a:solidFill>
                  <a:srgbClr val="292929"/>
                </a:solidFill>
                <a:latin typeface="Arial MT"/>
                <a:cs typeface="Arial MT"/>
              </a:rPr>
              <a:t>Also performed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some Exploratory </a:t>
            </a:r>
            <a:r>
              <a:rPr sz="2000" spc="-5" dirty="0">
                <a:solidFill>
                  <a:srgbClr val="292929"/>
                </a:solidFill>
                <a:latin typeface="Arial MT"/>
                <a:cs typeface="Arial MT"/>
              </a:rPr>
              <a:t>Data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Arial MT"/>
                <a:cs typeface="Arial MT"/>
              </a:rPr>
              <a:t>Analysis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(EDA) to </a:t>
            </a:r>
            <a:r>
              <a:rPr sz="2000" spc="-5" dirty="0">
                <a:solidFill>
                  <a:srgbClr val="292929"/>
                </a:solidFill>
                <a:latin typeface="Arial MT"/>
                <a:cs typeface="Arial MT"/>
              </a:rPr>
              <a:t>find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some </a:t>
            </a:r>
            <a:r>
              <a:rPr sz="2000" spc="-5" dirty="0">
                <a:solidFill>
                  <a:srgbClr val="292929"/>
                </a:solidFill>
                <a:latin typeface="Arial MT"/>
                <a:cs typeface="Arial MT"/>
              </a:rPr>
              <a:t>patterns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in the </a:t>
            </a:r>
            <a:r>
              <a:rPr sz="20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Arial MT"/>
                <a:cs typeface="Arial MT"/>
              </a:rPr>
              <a:t>data and determine what would be the label </a:t>
            </a:r>
            <a:r>
              <a:rPr sz="2000" spc="-10" dirty="0">
                <a:solidFill>
                  <a:srgbClr val="292929"/>
                </a:solidFill>
                <a:latin typeface="Arial MT"/>
                <a:cs typeface="Arial MT"/>
              </a:rPr>
              <a:t>for </a:t>
            </a:r>
            <a:r>
              <a:rPr sz="2000" spc="-54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training</a:t>
            </a:r>
            <a:r>
              <a:rPr sz="20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supervised</a:t>
            </a:r>
            <a:r>
              <a:rPr sz="2000" spc="-4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models</a:t>
            </a:r>
            <a:endParaRPr sz="2000" dirty="0">
              <a:latin typeface="Arial MT"/>
              <a:cs typeface="Arial MT"/>
            </a:endParaRPr>
          </a:p>
          <a:p>
            <a:pPr marL="241300" marR="104775" indent="-228600">
              <a:lnSpc>
                <a:spcPts val="2160"/>
              </a:lnSpc>
              <a:spcBef>
                <a:spcPts val="1025"/>
              </a:spcBef>
              <a:buClr>
                <a:srgbClr val="292929"/>
              </a:buClr>
              <a:buChar char="•"/>
              <a:tabLst>
                <a:tab pos="240665" algn="l"/>
                <a:tab pos="241300" algn="l"/>
              </a:tabLst>
            </a:pPr>
            <a:r>
              <a:rPr sz="2000" u="sng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 MT"/>
                <a:cs typeface="Arial MT"/>
                <a:hlinkClick r:id="rId2" action="ppaction://hlinkfile"/>
              </a:rPr>
              <a:t>Here</a:t>
            </a:r>
            <a:r>
              <a:rPr sz="2000" spc="-25" dirty="0">
                <a:solidFill>
                  <a:srgbClr val="0462C1"/>
                </a:solidFill>
                <a:latin typeface="Arial MT"/>
                <a:cs typeface="Arial MT"/>
                <a:hlinkClick r:id="rId2" action="ppaction://hlinkfile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Arial MT"/>
                <a:cs typeface="Arial MT"/>
              </a:rPr>
              <a:t>is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 the</a:t>
            </a:r>
            <a:r>
              <a:rPr sz="2000" spc="-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GitHub</a:t>
            </a:r>
            <a:r>
              <a:rPr sz="2000" spc="-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URL</a:t>
            </a:r>
            <a:r>
              <a:rPr sz="2000" spc="-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Arial MT"/>
                <a:cs typeface="Arial MT"/>
              </a:rPr>
              <a:t>of</a:t>
            </a:r>
            <a:r>
              <a:rPr sz="2000" spc="-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2000" spc="-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completed</a:t>
            </a:r>
            <a:r>
              <a:rPr sz="2000" spc="-3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Arial MT"/>
                <a:cs typeface="Arial MT"/>
              </a:rPr>
              <a:t>data </a:t>
            </a:r>
            <a:r>
              <a:rPr sz="2000" spc="-54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Arial MT"/>
                <a:cs typeface="Arial MT"/>
              </a:rPr>
              <a:t>wrangling</a:t>
            </a:r>
            <a:r>
              <a:rPr sz="2000" spc="-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Arial MT"/>
                <a:cs typeface="Arial MT"/>
              </a:rPr>
              <a:t>related</a:t>
            </a:r>
            <a:r>
              <a:rPr sz="20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Arial MT"/>
                <a:cs typeface="Arial MT"/>
              </a:rPr>
              <a:t>notebooks.</a:t>
            </a:r>
            <a:endParaRPr sz="20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44246"/>
            <a:ext cx="326009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spc="-10" dirty="0"/>
              <a:t>Data</a:t>
            </a:r>
            <a:r>
              <a:rPr sz="3700" spc="-70" dirty="0"/>
              <a:t> </a:t>
            </a:r>
            <a:r>
              <a:rPr sz="3700" spc="-5" dirty="0"/>
              <a:t>Wrangling</a:t>
            </a:r>
            <a:endParaRPr sz="3700"/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751319" y="1370075"/>
            <a:ext cx="4369308" cy="465582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spc="-5" dirty="0"/>
              <a:t>10</a:t>
            </a:fld>
            <a:endParaRPr spc="-5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1403731"/>
            <a:ext cx="9556750" cy="468653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5"/>
              </a:spcBef>
              <a:buChar char="•"/>
              <a:tabLst>
                <a:tab pos="240665" algn="l"/>
                <a:tab pos="241300" algn="l"/>
              </a:tabLst>
            </a:pP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Performed</a:t>
            </a:r>
            <a:r>
              <a:rPr sz="2000" spc="-3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Arial MT"/>
                <a:cs typeface="Arial MT"/>
              </a:rPr>
              <a:t>data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Analysis</a:t>
            </a:r>
            <a:r>
              <a:rPr sz="20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Arial MT"/>
                <a:cs typeface="Arial MT"/>
              </a:rPr>
              <a:t>and</a:t>
            </a:r>
            <a:r>
              <a:rPr sz="20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Feature</a:t>
            </a:r>
            <a:r>
              <a:rPr sz="20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Engineering</a:t>
            </a:r>
            <a:r>
              <a:rPr sz="2000" spc="-5" dirty="0">
                <a:solidFill>
                  <a:srgbClr val="292929"/>
                </a:solidFill>
                <a:latin typeface="Arial MT"/>
                <a:cs typeface="Arial MT"/>
              </a:rPr>
              <a:t> using</a:t>
            </a:r>
            <a:r>
              <a:rPr sz="2000" spc="-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Pandas</a:t>
            </a:r>
            <a:r>
              <a:rPr sz="20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Arial MT"/>
                <a:cs typeface="Arial MT"/>
              </a:rPr>
              <a:t>and</a:t>
            </a:r>
            <a:r>
              <a:rPr sz="200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Arial MT"/>
                <a:cs typeface="Arial MT"/>
              </a:rPr>
              <a:t>Matplotlib.i.e.</a:t>
            </a:r>
            <a:endParaRPr sz="2000" dirty="0">
              <a:latin typeface="Arial MT"/>
              <a:cs typeface="Arial MT"/>
            </a:endParaRPr>
          </a:p>
          <a:p>
            <a:pPr marL="698500" lvl="1" indent="-229235">
              <a:lnSpc>
                <a:spcPct val="100000"/>
              </a:lnSpc>
              <a:spcBef>
                <a:spcPts val="1405"/>
              </a:spcBef>
              <a:buChar char="•"/>
              <a:tabLst>
                <a:tab pos="697865" algn="l"/>
                <a:tab pos="699135" algn="l"/>
              </a:tabLst>
            </a:pPr>
            <a:r>
              <a:rPr sz="1600" spc="-5" dirty="0">
                <a:solidFill>
                  <a:srgbClr val="292929"/>
                </a:solidFill>
                <a:latin typeface="Arial MT"/>
                <a:cs typeface="Arial MT"/>
              </a:rPr>
              <a:t>Exploratory</a:t>
            </a:r>
            <a:r>
              <a:rPr sz="16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Arial MT"/>
                <a:cs typeface="Arial MT"/>
              </a:rPr>
              <a:t>Data </a:t>
            </a:r>
            <a:r>
              <a:rPr sz="1600" spc="-5" dirty="0">
                <a:solidFill>
                  <a:srgbClr val="292929"/>
                </a:solidFill>
                <a:latin typeface="Arial MT"/>
                <a:cs typeface="Arial MT"/>
              </a:rPr>
              <a:t>Analysis</a:t>
            </a:r>
            <a:endParaRPr sz="1600" dirty="0">
              <a:latin typeface="Arial MT"/>
              <a:cs typeface="Arial MT"/>
            </a:endParaRPr>
          </a:p>
          <a:p>
            <a:pPr marL="698500" lvl="1" indent="-229235">
              <a:lnSpc>
                <a:spcPct val="100000"/>
              </a:lnSpc>
              <a:spcBef>
                <a:spcPts val="1405"/>
              </a:spcBef>
              <a:buChar char="•"/>
              <a:tabLst>
                <a:tab pos="697865" algn="l"/>
                <a:tab pos="699135" algn="l"/>
              </a:tabLst>
            </a:pPr>
            <a:r>
              <a:rPr sz="1600" spc="-5" dirty="0">
                <a:solidFill>
                  <a:srgbClr val="292929"/>
                </a:solidFill>
                <a:latin typeface="Arial MT"/>
                <a:cs typeface="Arial MT"/>
              </a:rPr>
              <a:t>Preparing Data</a:t>
            </a:r>
            <a:r>
              <a:rPr sz="16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Arial MT"/>
                <a:cs typeface="Arial MT"/>
              </a:rPr>
              <a:t>Feature</a:t>
            </a:r>
            <a:r>
              <a:rPr sz="160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Arial MT"/>
                <a:cs typeface="Arial MT"/>
              </a:rPr>
              <a:t>Engineering</a:t>
            </a:r>
            <a:endParaRPr sz="1600" dirty="0">
              <a:latin typeface="Arial MT"/>
              <a:cs typeface="Arial MT"/>
            </a:endParaRPr>
          </a:p>
          <a:p>
            <a:pPr marL="241300" marR="22225" indent="-228600">
              <a:lnSpc>
                <a:spcPct val="100000"/>
              </a:lnSpc>
              <a:spcBef>
                <a:spcPts val="1390"/>
              </a:spcBef>
              <a:buChar char="•"/>
              <a:tabLst>
                <a:tab pos="240665" algn="l"/>
                <a:tab pos="241300" algn="l"/>
              </a:tabLst>
            </a:pP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Used </a:t>
            </a:r>
            <a:r>
              <a:rPr sz="2000" spc="-5" dirty="0">
                <a:solidFill>
                  <a:srgbClr val="292929"/>
                </a:solidFill>
                <a:latin typeface="Arial MT"/>
                <a:cs typeface="Arial MT"/>
              </a:rPr>
              <a:t>scatter plots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to Visualize the </a:t>
            </a:r>
            <a:r>
              <a:rPr sz="2000" spc="-5" dirty="0">
                <a:solidFill>
                  <a:srgbClr val="292929"/>
                </a:solidFill>
                <a:latin typeface="Arial MT"/>
                <a:cs typeface="Arial MT"/>
              </a:rPr>
              <a:t>relationship between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Flight Number </a:t>
            </a:r>
            <a:r>
              <a:rPr sz="2000" spc="-5" dirty="0">
                <a:solidFill>
                  <a:srgbClr val="292929"/>
                </a:solidFill>
                <a:latin typeface="Arial MT"/>
                <a:cs typeface="Arial MT"/>
              </a:rPr>
              <a:t>and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Launch </a:t>
            </a:r>
            <a:r>
              <a:rPr sz="2000" spc="-54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Arial MT"/>
                <a:cs typeface="Arial MT"/>
              </a:rPr>
              <a:t>Site,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Payload </a:t>
            </a:r>
            <a:r>
              <a:rPr sz="2000" spc="-5" dirty="0">
                <a:solidFill>
                  <a:srgbClr val="292929"/>
                </a:solidFill>
                <a:latin typeface="Arial MT"/>
                <a:cs typeface="Arial MT"/>
              </a:rPr>
              <a:t>and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Launch </a:t>
            </a:r>
            <a:r>
              <a:rPr sz="2000" spc="-5" dirty="0">
                <a:solidFill>
                  <a:srgbClr val="292929"/>
                </a:solidFill>
                <a:latin typeface="Arial MT"/>
                <a:cs typeface="Arial MT"/>
              </a:rPr>
              <a:t>Site,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FlightNumber </a:t>
            </a:r>
            <a:r>
              <a:rPr sz="2000" spc="-5" dirty="0">
                <a:solidFill>
                  <a:srgbClr val="292929"/>
                </a:solidFill>
                <a:latin typeface="Arial MT"/>
                <a:cs typeface="Arial MT"/>
              </a:rPr>
              <a:t>and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Orbit type, Payload </a:t>
            </a:r>
            <a:r>
              <a:rPr sz="2000" spc="-5" dirty="0">
                <a:solidFill>
                  <a:srgbClr val="292929"/>
                </a:solidFill>
                <a:latin typeface="Arial MT"/>
                <a:cs typeface="Arial MT"/>
              </a:rPr>
              <a:t>and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Orbit </a:t>
            </a:r>
            <a:r>
              <a:rPr sz="20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type.</a:t>
            </a:r>
            <a:endParaRPr sz="2000" dirty="0">
              <a:latin typeface="Arial MT"/>
              <a:cs typeface="Arial MT"/>
            </a:endParaRPr>
          </a:p>
          <a:p>
            <a:pPr marL="241300" indent="-228600">
              <a:lnSpc>
                <a:spcPct val="100000"/>
              </a:lnSpc>
              <a:spcBef>
                <a:spcPts val="1390"/>
              </a:spcBef>
              <a:buChar char="•"/>
              <a:tabLst>
                <a:tab pos="240665" algn="l"/>
                <a:tab pos="241300" algn="l"/>
              </a:tabLst>
            </a:pP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Used</a:t>
            </a:r>
            <a:r>
              <a:rPr sz="2000" spc="-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Arial MT"/>
                <a:cs typeface="Arial MT"/>
              </a:rPr>
              <a:t>Bar</a:t>
            </a:r>
            <a:r>
              <a:rPr sz="200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chart</a:t>
            </a:r>
            <a:r>
              <a:rPr sz="2000" spc="-3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to </a:t>
            </a:r>
            <a:r>
              <a:rPr sz="2000" spc="-5" dirty="0">
                <a:solidFill>
                  <a:srgbClr val="292929"/>
                </a:solidFill>
                <a:latin typeface="Arial MT"/>
                <a:cs typeface="Arial MT"/>
              </a:rPr>
              <a:t>Visualize</a:t>
            </a:r>
            <a:r>
              <a:rPr sz="20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20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relationship</a:t>
            </a:r>
            <a:r>
              <a:rPr sz="2000" spc="-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Arial MT"/>
                <a:cs typeface="Arial MT"/>
              </a:rPr>
              <a:t>between</a:t>
            </a:r>
            <a:r>
              <a:rPr sz="2000" spc="-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success</a:t>
            </a:r>
            <a:r>
              <a:rPr sz="2000" spc="-4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rate</a:t>
            </a:r>
            <a:r>
              <a:rPr sz="20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of</a:t>
            </a:r>
            <a:r>
              <a:rPr sz="20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Arial MT"/>
                <a:cs typeface="Arial MT"/>
              </a:rPr>
              <a:t>each</a:t>
            </a:r>
            <a:r>
              <a:rPr sz="20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Arial MT"/>
                <a:cs typeface="Arial MT"/>
              </a:rPr>
              <a:t>orbit</a:t>
            </a:r>
            <a:endParaRPr sz="2000" dirty="0">
              <a:latin typeface="Arial MT"/>
              <a:cs typeface="Arial MT"/>
            </a:endParaRPr>
          </a:p>
          <a:p>
            <a:pPr marL="241300">
              <a:lnSpc>
                <a:spcPct val="100000"/>
              </a:lnSpc>
              <a:spcBef>
                <a:spcPts val="5"/>
              </a:spcBef>
            </a:pP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type</a:t>
            </a:r>
            <a:endParaRPr sz="2000" dirty="0">
              <a:latin typeface="Arial MT"/>
              <a:cs typeface="Arial MT"/>
            </a:endParaRPr>
          </a:p>
          <a:p>
            <a:pPr marL="241300" indent="-228600">
              <a:lnSpc>
                <a:spcPct val="100000"/>
              </a:lnSpc>
              <a:spcBef>
                <a:spcPts val="1405"/>
              </a:spcBef>
              <a:buChar char="•"/>
              <a:tabLst>
                <a:tab pos="240665" algn="l"/>
                <a:tab pos="241300" algn="l"/>
              </a:tabLst>
            </a:pPr>
            <a:r>
              <a:rPr sz="2000" spc="-5" dirty="0">
                <a:solidFill>
                  <a:srgbClr val="292929"/>
                </a:solidFill>
                <a:latin typeface="Arial MT"/>
                <a:cs typeface="Arial MT"/>
              </a:rPr>
              <a:t>Line</a:t>
            </a:r>
            <a:r>
              <a:rPr sz="20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Arial MT"/>
                <a:cs typeface="Arial MT"/>
              </a:rPr>
              <a:t>plot</a:t>
            </a:r>
            <a:r>
              <a:rPr sz="20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to</a:t>
            </a:r>
            <a:r>
              <a:rPr sz="20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Visualize the</a:t>
            </a:r>
            <a:r>
              <a:rPr sz="2000" spc="-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Arial MT"/>
                <a:cs typeface="Arial MT"/>
              </a:rPr>
              <a:t>launch</a:t>
            </a:r>
            <a:r>
              <a:rPr sz="20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success</a:t>
            </a:r>
            <a:r>
              <a:rPr sz="2000" spc="-4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yearly</a:t>
            </a:r>
            <a:r>
              <a:rPr sz="2000" spc="-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trend.</a:t>
            </a:r>
            <a:endParaRPr sz="2000" dirty="0">
              <a:latin typeface="Arial MT"/>
              <a:cs typeface="Arial MT"/>
            </a:endParaRPr>
          </a:p>
          <a:p>
            <a:pPr marL="2413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Char char="•"/>
              <a:tabLst>
                <a:tab pos="240665" algn="l"/>
                <a:tab pos="241300" algn="l"/>
              </a:tabLst>
            </a:pPr>
            <a:r>
              <a:rPr sz="2000" u="sng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 MT"/>
                <a:cs typeface="Arial MT"/>
                <a:hlinkClick r:id="rId2" action="ppaction://hlinkfile"/>
              </a:rPr>
              <a:t>Here</a:t>
            </a:r>
            <a:r>
              <a:rPr sz="2000" spc="-15" dirty="0">
                <a:solidFill>
                  <a:srgbClr val="0462C1"/>
                </a:solidFill>
                <a:latin typeface="Arial MT"/>
                <a:cs typeface="Arial MT"/>
                <a:hlinkClick r:id="rId2" action="ppaction://hlinkfile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Arial MT"/>
                <a:cs typeface="Arial MT"/>
              </a:rPr>
              <a:t>is</a:t>
            </a:r>
            <a:r>
              <a:rPr sz="200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20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GitHub</a:t>
            </a:r>
            <a:r>
              <a:rPr sz="2000" spc="-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URL</a:t>
            </a:r>
            <a:r>
              <a:rPr sz="20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Arial MT"/>
                <a:cs typeface="Arial MT"/>
              </a:rPr>
              <a:t>of</a:t>
            </a:r>
            <a:r>
              <a:rPr sz="20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your</a:t>
            </a:r>
            <a:r>
              <a:rPr sz="20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completed</a:t>
            </a:r>
            <a:r>
              <a:rPr sz="2000" spc="-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EDA </a:t>
            </a:r>
            <a:r>
              <a:rPr sz="2000" spc="-5" dirty="0">
                <a:solidFill>
                  <a:srgbClr val="292929"/>
                </a:solidFill>
                <a:latin typeface="Arial MT"/>
                <a:cs typeface="Arial MT"/>
              </a:rPr>
              <a:t>with</a:t>
            </a:r>
            <a:r>
              <a:rPr sz="20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Arial MT"/>
                <a:cs typeface="Arial MT"/>
              </a:rPr>
              <a:t>data</a:t>
            </a:r>
            <a:r>
              <a:rPr sz="20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Arial MT"/>
                <a:cs typeface="Arial MT"/>
              </a:rPr>
              <a:t>visualization</a:t>
            </a:r>
            <a:r>
              <a:rPr sz="2000" spc="-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Arial MT"/>
                <a:cs typeface="Arial MT"/>
              </a:rPr>
              <a:t>notebook</a:t>
            </a:r>
            <a:endParaRPr lang="en-US" sz="2000" spc="-5" dirty="0">
              <a:solidFill>
                <a:srgbClr val="292929"/>
              </a:solidFill>
              <a:latin typeface="Arial MT"/>
              <a:cs typeface="Arial MT"/>
            </a:endParaRPr>
          </a:p>
          <a:p>
            <a:pPr marL="2413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Char char="•"/>
              <a:tabLst>
                <a:tab pos="240665" algn="l"/>
                <a:tab pos="241300" algn="l"/>
              </a:tabLst>
            </a:pPr>
            <a:r>
              <a:rPr lang="en-US" sz="1500" spc="-5" dirty="0">
                <a:solidFill>
                  <a:srgbClr val="292929"/>
                </a:solidFill>
                <a:latin typeface="Arial MT"/>
                <a:cs typeface="Arial MT"/>
              </a:rPr>
              <a:t>(https://github.com/heerjoshi/SpaceX-Falcon-9-Landing-Prediction/blob/main/5.%20Space-X%20EDA%20DataViz%20Using%20Pandas%20and%20Matplotlib%20-%20SpaceX.ipynb)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spc="-5" dirty="0"/>
              <a:t>11</a:t>
            </a:fld>
            <a:endParaRPr spc="-5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44246"/>
            <a:ext cx="584454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spc="-5" dirty="0"/>
              <a:t>EDA</a:t>
            </a:r>
            <a:r>
              <a:rPr sz="3700" spc="-20" dirty="0"/>
              <a:t> </a:t>
            </a:r>
            <a:r>
              <a:rPr sz="3700" spc="-10" dirty="0"/>
              <a:t>with</a:t>
            </a:r>
            <a:r>
              <a:rPr sz="3700" spc="-20" dirty="0"/>
              <a:t> </a:t>
            </a:r>
            <a:r>
              <a:rPr sz="3700" spc="-10" dirty="0"/>
              <a:t>Data</a:t>
            </a:r>
            <a:r>
              <a:rPr sz="3700" spc="10" dirty="0"/>
              <a:t> </a:t>
            </a:r>
            <a:r>
              <a:rPr sz="3700" spc="-5" dirty="0"/>
              <a:t>Visualization</a:t>
            </a:r>
            <a:endParaRPr sz="37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8969" y="444246"/>
            <a:ext cx="906272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spc="-5" dirty="0"/>
              <a:t>EDA </a:t>
            </a:r>
            <a:r>
              <a:rPr sz="3700" spc="-10" dirty="0"/>
              <a:t>with</a:t>
            </a:r>
            <a:r>
              <a:rPr sz="3700" spc="-5" dirty="0"/>
              <a:t> </a:t>
            </a:r>
            <a:r>
              <a:rPr sz="3700" spc="-10" dirty="0"/>
              <a:t>Data</a:t>
            </a:r>
            <a:r>
              <a:rPr sz="3700" spc="45" dirty="0"/>
              <a:t> </a:t>
            </a:r>
            <a:r>
              <a:rPr sz="3700" spc="-5" dirty="0"/>
              <a:t>Visualization</a:t>
            </a:r>
            <a:r>
              <a:rPr sz="3700" spc="40" dirty="0"/>
              <a:t> </a:t>
            </a:r>
            <a:r>
              <a:rPr sz="3700" spc="-10" dirty="0"/>
              <a:t>(Plots</a:t>
            </a:r>
            <a:r>
              <a:rPr sz="3700" spc="20" dirty="0"/>
              <a:t> </a:t>
            </a:r>
            <a:r>
              <a:rPr sz="3700" spc="-10" dirty="0"/>
              <a:t>Cont….)</a:t>
            </a:r>
            <a:endParaRPr sz="37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7447" y="1394460"/>
            <a:ext cx="4325112" cy="5283708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795516" y="1394460"/>
            <a:ext cx="4302252" cy="530352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spc="-5" dirty="0"/>
              <a:t>12</a:t>
            </a:fld>
            <a:endParaRPr spc="-5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1632661"/>
            <a:ext cx="8495665" cy="35274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2200" spc="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following SQL</a:t>
            </a:r>
            <a:r>
              <a:rPr sz="2200" spc="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queries</a:t>
            </a:r>
            <a:r>
              <a:rPr sz="220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were</a:t>
            </a:r>
            <a:r>
              <a:rPr sz="2200" spc="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performed</a:t>
            </a:r>
            <a:r>
              <a:rPr sz="2200" spc="3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for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EDA</a:t>
            </a:r>
            <a:endParaRPr sz="2200">
              <a:latin typeface="Arial MT"/>
              <a:cs typeface="Arial MT"/>
            </a:endParaRPr>
          </a:p>
          <a:p>
            <a:pPr marL="698500" lvl="1" indent="-229235">
              <a:lnSpc>
                <a:spcPct val="100000"/>
              </a:lnSpc>
              <a:spcBef>
                <a:spcPts val="1410"/>
              </a:spcBef>
              <a:buChar char="•"/>
              <a:tabLst>
                <a:tab pos="697865" algn="l"/>
                <a:tab pos="699135" algn="l"/>
              </a:tabLst>
            </a:pP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Display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 the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 names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of the</a:t>
            </a:r>
            <a:r>
              <a:rPr sz="18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Arial MT"/>
                <a:cs typeface="Arial MT"/>
              </a:rPr>
              <a:t>unique</a:t>
            </a:r>
            <a:r>
              <a:rPr sz="18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launch</a:t>
            </a:r>
            <a:r>
              <a:rPr sz="1800" spc="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sites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 in</a:t>
            </a:r>
            <a:r>
              <a:rPr sz="18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18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space</a:t>
            </a:r>
            <a:r>
              <a:rPr sz="1800" spc="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mission</a:t>
            </a:r>
            <a:endParaRPr sz="1800">
              <a:latin typeface="Arial MT"/>
              <a:cs typeface="Arial MT"/>
            </a:endParaRPr>
          </a:p>
          <a:p>
            <a:pPr lvl="1">
              <a:lnSpc>
                <a:spcPct val="100000"/>
              </a:lnSpc>
              <a:buChar char="•"/>
            </a:pPr>
            <a:endParaRPr sz="2400">
              <a:latin typeface="Arial MT"/>
              <a:cs typeface="Arial MT"/>
            </a:endParaRPr>
          </a:p>
          <a:p>
            <a:pPr lvl="1">
              <a:lnSpc>
                <a:spcPct val="100000"/>
              </a:lnSpc>
              <a:spcBef>
                <a:spcPts val="25"/>
              </a:spcBef>
              <a:buChar char="•"/>
            </a:pPr>
            <a:endParaRPr sz="1900">
              <a:latin typeface="Arial MT"/>
              <a:cs typeface="Arial MT"/>
            </a:endParaRPr>
          </a:p>
          <a:p>
            <a:pPr marL="698500" lvl="1" indent="-229235">
              <a:lnSpc>
                <a:spcPct val="100000"/>
              </a:lnSpc>
              <a:buChar char="•"/>
              <a:tabLst>
                <a:tab pos="697865" algn="l"/>
                <a:tab pos="699135" algn="l"/>
              </a:tabLst>
            </a:pP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Display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 5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 records</a:t>
            </a:r>
            <a:r>
              <a:rPr sz="18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where</a:t>
            </a:r>
            <a:r>
              <a:rPr sz="18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launch</a:t>
            </a:r>
            <a:r>
              <a:rPr sz="18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sites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Arial MT"/>
                <a:cs typeface="Arial MT"/>
              </a:rPr>
              <a:t>begin</a:t>
            </a:r>
            <a:r>
              <a:rPr sz="1800" spc="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with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18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string</a:t>
            </a:r>
            <a:r>
              <a:rPr sz="180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'CCA‘</a:t>
            </a:r>
            <a:endParaRPr sz="1800">
              <a:latin typeface="Arial MT"/>
              <a:cs typeface="Arial MT"/>
            </a:endParaRPr>
          </a:p>
          <a:p>
            <a:pPr lvl="1">
              <a:lnSpc>
                <a:spcPct val="100000"/>
              </a:lnSpc>
              <a:buChar char="•"/>
            </a:pPr>
            <a:endParaRPr sz="2400">
              <a:latin typeface="Arial MT"/>
              <a:cs typeface="Arial MT"/>
            </a:endParaRPr>
          </a:p>
          <a:p>
            <a:pPr lvl="1">
              <a:lnSpc>
                <a:spcPct val="100000"/>
              </a:lnSpc>
              <a:spcBef>
                <a:spcPts val="15"/>
              </a:spcBef>
              <a:buChar char="•"/>
            </a:pPr>
            <a:endParaRPr sz="1900">
              <a:latin typeface="Arial MT"/>
              <a:cs typeface="Arial MT"/>
            </a:endParaRPr>
          </a:p>
          <a:p>
            <a:pPr marL="698500" lvl="1" indent="-229235">
              <a:lnSpc>
                <a:spcPct val="100000"/>
              </a:lnSpc>
              <a:buChar char="•"/>
              <a:tabLst>
                <a:tab pos="697865" algn="l"/>
                <a:tab pos="699135" algn="l"/>
              </a:tabLst>
            </a:pPr>
            <a:r>
              <a:rPr sz="1800" spc="-5" dirty="0">
                <a:latin typeface="Arial MT"/>
                <a:cs typeface="Arial MT"/>
              </a:rPr>
              <a:t>Display</a:t>
            </a:r>
            <a:r>
              <a:rPr sz="1800" dirty="0">
                <a:latin typeface="Arial MT"/>
                <a:cs typeface="Arial MT"/>
              </a:rPr>
              <a:t> the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total payload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mass </a:t>
            </a:r>
            <a:r>
              <a:rPr sz="1800" spc="-5" dirty="0">
                <a:latin typeface="Arial MT"/>
                <a:cs typeface="Arial MT"/>
              </a:rPr>
              <a:t>carried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by boosters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launched</a:t>
            </a:r>
            <a:r>
              <a:rPr sz="1800" spc="2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by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NASA</a:t>
            </a:r>
            <a:r>
              <a:rPr sz="1800" dirty="0">
                <a:latin typeface="Arial MT"/>
                <a:cs typeface="Arial MT"/>
              </a:rPr>
              <a:t> (CRS)</a:t>
            </a:r>
            <a:endParaRPr sz="1800">
              <a:latin typeface="Arial MT"/>
              <a:cs typeface="Arial MT"/>
            </a:endParaRPr>
          </a:p>
          <a:p>
            <a:pPr lvl="1">
              <a:lnSpc>
                <a:spcPct val="100000"/>
              </a:lnSpc>
              <a:buChar char="•"/>
            </a:pPr>
            <a:endParaRPr sz="2400">
              <a:latin typeface="Arial MT"/>
              <a:cs typeface="Arial MT"/>
            </a:endParaRPr>
          </a:p>
          <a:p>
            <a:pPr lvl="1">
              <a:lnSpc>
                <a:spcPct val="100000"/>
              </a:lnSpc>
              <a:spcBef>
                <a:spcPts val="10"/>
              </a:spcBef>
              <a:buChar char="•"/>
            </a:pPr>
            <a:endParaRPr sz="1900">
              <a:latin typeface="Arial MT"/>
              <a:cs typeface="Arial MT"/>
            </a:endParaRPr>
          </a:p>
          <a:p>
            <a:pPr marL="698500" lvl="1" indent="-229235">
              <a:lnSpc>
                <a:spcPct val="100000"/>
              </a:lnSpc>
              <a:buChar char="•"/>
              <a:tabLst>
                <a:tab pos="697865" algn="l"/>
                <a:tab pos="699135" algn="l"/>
              </a:tabLst>
            </a:pP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Display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average</a:t>
            </a:r>
            <a:r>
              <a:rPr sz="1800" spc="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payload</a:t>
            </a:r>
            <a:r>
              <a:rPr sz="18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mass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 carried</a:t>
            </a:r>
            <a:r>
              <a:rPr sz="18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by</a:t>
            </a:r>
            <a:r>
              <a:rPr sz="18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booster</a:t>
            </a:r>
            <a:r>
              <a:rPr sz="18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version</a:t>
            </a:r>
            <a:r>
              <a:rPr sz="18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F9</a:t>
            </a:r>
            <a:r>
              <a:rPr sz="18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v1.1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44246"/>
            <a:ext cx="302704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spc="-5" dirty="0"/>
              <a:t>EDA</a:t>
            </a:r>
            <a:r>
              <a:rPr sz="3700" spc="-40" dirty="0"/>
              <a:t> </a:t>
            </a:r>
            <a:r>
              <a:rPr sz="3700" spc="-10" dirty="0"/>
              <a:t>with</a:t>
            </a:r>
            <a:r>
              <a:rPr sz="3700" spc="-15" dirty="0"/>
              <a:t> </a:t>
            </a:r>
            <a:r>
              <a:rPr sz="3700" spc="-5" dirty="0"/>
              <a:t>SQL</a:t>
            </a:r>
            <a:endParaRPr sz="37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65503" y="2458211"/>
            <a:ext cx="7815072" cy="58064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65503" y="3444240"/>
            <a:ext cx="8115300" cy="521208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65503" y="4346447"/>
            <a:ext cx="9919716" cy="484631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365503" y="5212079"/>
            <a:ext cx="9919716" cy="411479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spc="-5" dirty="0"/>
              <a:t>13</a:t>
            </a:fld>
            <a:endParaRPr spc="-5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06194" y="1462862"/>
            <a:ext cx="869886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Char char="•"/>
              <a:tabLst>
                <a:tab pos="240665" algn="l"/>
                <a:tab pos="241300" algn="l"/>
              </a:tabLst>
            </a:pP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List</a:t>
            </a:r>
            <a:r>
              <a:rPr sz="18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 date</a:t>
            </a:r>
            <a:r>
              <a:rPr sz="180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Arial MT"/>
                <a:cs typeface="Arial MT"/>
              </a:rPr>
              <a:t>when</a:t>
            </a:r>
            <a:r>
              <a:rPr sz="180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the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first</a:t>
            </a:r>
            <a:r>
              <a:rPr sz="180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successful</a:t>
            </a:r>
            <a:r>
              <a:rPr sz="180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Arial MT"/>
                <a:cs typeface="Arial MT"/>
              </a:rPr>
              <a:t>landing</a:t>
            </a:r>
            <a:r>
              <a:rPr sz="1800" spc="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outcome</a:t>
            </a:r>
            <a:r>
              <a:rPr sz="1800" spc="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in</a:t>
            </a:r>
            <a:r>
              <a:rPr sz="1800" spc="-10" dirty="0">
                <a:solidFill>
                  <a:srgbClr val="292929"/>
                </a:solidFill>
                <a:latin typeface="Arial MT"/>
                <a:cs typeface="Arial MT"/>
              </a:rPr>
              <a:t> ground</a:t>
            </a:r>
            <a:r>
              <a:rPr sz="1800" spc="3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Arial MT"/>
                <a:cs typeface="Arial MT"/>
              </a:rPr>
              <a:t>pad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was</a:t>
            </a:r>
            <a:r>
              <a:rPr sz="1800" spc="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Arial MT"/>
                <a:cs typeface="Arial MT"/>
              </a:rPr>
              <a:t>achieved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06194" y="2367153"/>
            <a:ext cx="8829040" cy="145415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240665" marR="5080" indent="-228600">
              <a:lnSpc>
                <a:spcPct val="98400"/>
              </a:lnSpc>
              <a:spcBef>
                <a:spcPts val="135"/>
              </a:spcBef>
              <a:buChar char="•"/>
              <a:tabLst>
                <a:tab pos="240665" algn="l"/>
                <a:tab pos="241300" algn="l"/>
                <a:tab pos="2724150" algn="l"/>
                <a:tab pos="8319770" algn="l"/>
              </a:tabLst>
            </a:pP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List</a:t>
            </a:r>
            <a:r>
              <a:rPr sz="18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 names</a:t>
            </a:r>
            <a:r>
              <a:rPr sz="18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of</a:t>
            </a:r>
            <a:r>
              <a:rPr sz="18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 boosters</a:t>
            </a:r>
            <a:r>
              <a:rPr sz="180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which</a:t>
            </a:r>
            <a:r>
              <a:rPr sz="18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have</a:t>
            </a:r>
            <a:r>
              <a:rPr sz="18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success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in drone</a:t>
            </a:r>
            <a:r>
              <a:rPr sz="18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ship</a:t>
            </a:r>
            <a:r>
              <a:rPr sz="18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and</a:t>
            </a:r>
            <a:r>
              <a:rPr sz="18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have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Arial MT"/>
                <a:cs typeface="Arial MT"/>
              </a:rPr>
              <a:t>payload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mass</a:t>
            </a:r>
            <a:r>
              <a:rPr sz="180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Arial MT"/>
                <a:cs typeface="Arial MT"/>
              </a:rPr>
              <a:t>greater</a:t>
            </a:r>
            <a:r>
              <a:rPr sz="1800" spc="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than</a:t>
            </a:r>
            <a:r>
              <a:rPr sz="18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Arial MT"/>
                <a:cs typeface="Arial MT"/>
              </a:rPr>
              <a:t>4000</a:t>
            </a:r>
            <a:r>
              <a:rPr sz="1800" spc="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but</a:t>
            </a:r>
            <a:r>
              <a:rPr sz="1800" spc="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less</a:t>
            </a:r>
            <a:r>
              <a:rPr sz="180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than</a:t>
            </a:r>
            <a:r>
              <a:rPr sz="1800" spc="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6000</a:t>
            </a:r>
            <a:r>
              <a:rPr sz="1800" spc="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450" i="1" spc="-25" dirty="0">
                <a:solidFill>
                  <a:srgbClr val="292929"/>
                </a:solidFill>
                <a:latin typeface="Arial"/>
                <a:cs typeface="Arial"/>
              </a:rPr>
              <a:t>(%sql</a:t>
            </a:r>
            <a:r>
              <a:rPr sz="1450" i="1" spc="-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450" i="1" spc="-35" dirty="0">
                <a:solidFill>
                  <a:srgbClr val="292929"/>
                </a:solidFill>
                <a:latin typeface="Arial"/>
                <a:cs typeface="Arial"/>
              </a:rPr>
              <a:t>SELECT</a:t>
            </a:r>
            <a:r>
              <a:rPr sz="1450" i="1" spc="-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450" i="1" spc="-35" dirty="0">
                <a:solidFill>
                  <a:srgbClr val="292929"/>
                </a:solidFill>
                <a:latin typeface="Arial"/>
                <a:cs typeface="Arial"/>
              </a:rPr>
              <a:t>DISTINCT</a:t>
            </a:r>
            <a:r>
              <a:rPr sz="1450" i="1" spc="-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450" i="1" spc="-35" dirty="0">
                <a:solidFill>
                  <a:srgbClr val="292929"/>
                </a:solidFill>
                <a:latin typeface="Arial"/>
                <a:cs typeface="Arial"/>
              </a:rPr>
              <a:t>Booster_Version,</a:t>
            </a:r>
            <a:r>
              <a:rPr sz="1450" i="1" spc="-4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450" i="1" spc="-30" dirty="0">
                <a:solidFill>
                  <a:srgbClr val="292929"/>
                </a:solidFill>
                <a:latin typeface="Arial"/>
                <a:cs typeface="Arial"/>
              </a:rPr>
              <a:t>Payload </a:t>
            </a:r>
            <a:r>
              <a:rPr sz="1450" i="1" spc="-38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450" i="1" spc="-40" dirty="0">
                <a:solidFill>
                  <a:srgbClr val="292929"/>
                </a:solidFill>
                <a:latin typeface="Arial"/>
                <a:cs typeface="Arial"/>
              </a:rPr>
              <a:t>FROM</a:t>
            </a:r>
            <a:r>
              <a:rPr sz="1450" i="1" spc="-30" dirty="0">
                <a:solidFill>
                  <a:srgbClr val="292929"/>
                </a:solidFill>
                <a:latin typeface="Arial"/>
                <a:cs typeface="Arial"/>
              </a:rPr>
              <a:t> SP</a:t>
            </a:r>
            <a:r>
              <a:rPr sz="1450" i="1" spc="-45" dirty="0">
                <a:solidFill>
                  <a:srgbClr val="292929"/>
                </a:solidFill>
                <a:latin typeface="Arial"/>
                <a:cs typeface="Arial"/>
              </a:rPr>
              <a:t>AC</a:t>
            </a:r>
            <a:r>
              <a:rPr sz="1450" i="1" spc="-30" dirty="0">
                <a:solidFill>
                  <a:srgbClr val="292929"/>
                </a:solidFill>
                <a:latin typeface="Arial"/>
                <a:cs typeface="Arial"/>
              </a:rPr>
              <a:t>EX</a:t>
            </a:r>
            <a:r>
              <a:rPr sz="1450" i="1" spc="-45" dirty="0">
                <a:solidFill>
                  <a:srgbClr val="292929"/>
                </a:solidFill>
                <a:latin typeface="Arial"/>
                <a:cs typeface="Arial"/>
              </a:rPr>
              <a:t>T</a:t>
            </a:r>
            <a:r>
              <a:rPr sz="1450" i="1" spc="-30" dirty="0">
                <a:solidFill>
                  <a:srgbClr val="292929"/>
                </a:solidFill>
                <a:latin typeface="Arial"/>
                <a:cs typeface="Arial"/>
              </a:rPr>
              <a:t>BL</a:t>
            </a:r>
            <a:r>
              <a:rPr sz="1450" i="1" spc="-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450" i="1" spc="-50" dirty="0">
                <a:solidFill>
                  <a:srgbClr val="292929"/>
                </a:solidFill>
                <a:latin typeface="Arial"/>
                <a:cs typeface="Arial"/>
              </a:rPr>
              <a:t>WH</a:t>
            </a:r>
            <a:r>
              <a:rPr sz="1450" i="1" spc="-30" dirty="0">
                <a:solidFill>
                  <a:srgbClr val="292929"/>
                </a:solidFill>
                <a:latin typeface="Arial"/>
                <a:cs typeface="Arial"/>
              </a:rPr>
              <a:t>E</a:t>
            </a:r>
            <a:r>
              <a:rPr sz="1450" i="1" spc="-45" dirty="0">
                <a:solidFill>
                  <a:srgbClr val="292929"/>
                </a:solidFill>
                <a:latin typeface="Arial"/>
                <a:cs typeface="Arial"/>
              </a:rPr>
              <a:t>R</a:t>
            </a:r>
            <a:r>
              <a:rPr sz="1450" i="1" spc="-30" dirty="0">
                <a:solidFill>
                  <a:srgbClr val="292929"/>
                </a:solidFill>
                <a:latin typeface="Arial"/>
                <a:cs typeface="Arial"/>
              </a:rPr>
              <a:t>E</a:t>
            </a:r>
            <a:r>
              <a:rPr sz="1450" i="1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450" i="1" spc="-20" dirty="0">
                <a:solidFill>
                  <a:srgbClr val="292929"/>
                </a:solidFill>
                <a:latin typeface="Arial"/>
                <a:cs typeface="Arial"/>
              </a:rPr>
              <a:t>"</a:t>
            </a:r>
            <a:r>
              <a:rPr sz="1450" i="1" spc="-30" dirty="0">
                <a:solidFill>
                  <a:srgbClr val="292929"/>
                </a:solidFill>
                <a:latin typeface="Arial"/>
                <a:cs typeface="Arial"/>
              </a:rPr>
              <a:t>La</a:t>
            </a:r>
            <a:r>
              <a:rPr sz="1450" i="1" spc="-35" dirty="0">
                <a:solidFill>
                  <a:srgbClr val="292929"/>
                </a:solidFill>
                <a:latin typeface="Arial"/>
                <a:cs typeface="Arial"/>
              </a:rPr>
              <a:t>n</a:t>
            </a:r>
            <a:r>
              <a:rPr sz="1450" i="1" spc="-25" dirty="0">
                <a:solidFill>
                  <a:srgbClr val="292929"/>
                </a:solidFill>
                <a:latin typeface="Arial"/>
                <a:cs typeface="Arial"/>
              </a:rPr>
              <a:t>ding</a:t>
            </a:r>
            <a:r>
              <a:rPr sz="1450" i="1" spc="-6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450" i="1" spc="-105" dirty="0">
                <a:solidFill>
                  <a:srgbClr val="292929"/>
                </a:solidFill>
                <a:latin typeface="Arial"/>
                <a:cs typeface="Arial"/>
              </a:rPr>
              <a:t>_</a:t>
            </a:r>
            <a:r>
              <a:rPr sz="1450" i="1" spc="-25" dirty="0">
                <a:solidFill>
                  <a:srgbClr val="292929"/>
                </a:solidFill>
                <a:latin typeface="Arial"/>
                <a:cs typeface="Arial"/>
              </a:rPr>
              <a:t>Outc</a:t>
            </a:r>
            <a:r>
              <a:rPr sz="1450" i="1" spc="-30" dirty="0">
                <a:solidFill>
                  <a:srgbClr val="292929"/>
                </a:solidFill>
                <a:latin typeface="Arial"/>
                <a:cs typeface="Arial"/>
              </a:rPr>
              <a:t>o</a:t>
            </a:r>
            <a:r>
              <a:rPr sz="1450" i="1" spc="-50" dirty="0">
                <a:solidFill>
                  <a:srgbClr val="292929"/>
                </a:solidFill>
                <a:latin typeface="Arial"/>
                <a:cs typeface="Arial"/>
              </a:rPr>
              <a:t>me</a:t>
            </a:r>
            <a:r>
              <a:rPr sz="1450" i="1" spc="-20" dirty="0">
                <a:solidFill>
                  <a:srgbClr val="292929"/>
                </a:solidFill>
                <a:latin typeface="Arial"/>
                <a:cs typeface="Arial"/>
              </a:rPr>
              <a:t>"</a:t>
            </a:r>
            <a:r>
              <a:rPr sz="1450" i="1" spc="-5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450" i="1" spc="-30" dirty="0">
                <a:solidFill>
                  <a:srgbClr val="292929"/>
                </a:solidFill>
                <a:latin typeface="Arial"/>
                <a:cs typeface="Arial"/>
              </a:rPr>
              <a:t>=</a:t>
            </a:r>
            <a:r>
              <a:rPr sz="1450" i="1" spc="-25" dirty="0">
                <a:solidFill>
                  <a:srgbClr val="292929"/>
                </a:solidFill>
                <a:latin typeface="Arial"/>
                <a:cs typeface="Arial"/>
              </a:rPr>
              <a:t> "Succ</a:t>
            </a:r>
            <a:r>
              <a:rPr sz="1450" i="1" spc="-30" dirty="0">
                <a:solidFill>
                  <a:srgbClr val="292929"/>
                </a:solidFill>
                <a:latin typeface="Arial"/>
                <a:cs typeface="Arial"/>
              </a:rPr>
              <a:t>es</a:t>
            </a:r>
            <a:r>
              <a:rPr sz="1450" i="1" spc="-25" dirty="0">
                <a:solidFill>
                  <a:srgbClr val="292929"/>
                </a:solidFill>
                <a:latin typeface="Arial"/>
                <a:cs typeface="Arial"/>
              </a:rPr>
              <a:t>s</a:t>
            </a:r>
            <a:r>
              <a:rPr sz="1450" i="1" spc="-5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450" i="1" spc="-20" dirty="0">
                <a:solidFill>
                  <a:srgbClr val="292929"/>
                </a:solidFill>
                <a:latin typeface="Arial"/>
                <a:cs typeface="Arial"/>
              </a:rPr>
              <a:t>(dr</a:t>
            </a:r>
            <a:r>
              <a:rPr sz="1450" i="1" spc="-30" dirty="0">
                <a:solidFill>
                  <a:srgbClr val="292929"/>
                </a:solidFill>
                <a:latin typeface="Arial"/>
                <a:cs typeface="Arial"/>
              </a:rPr>
              <a:t>on</a:t>
            </a:r>
            <a:r>
              <a:rPr sz="1450" i="1" spc="-25" dirty="0">
                <a:solidFill>
                  <a:srgbClr val="292929"/>
                </a:solidFill>
                <a:latin typeface="Arial"/>
                <a:cs typeface="Arial"/>
              </a:rPr>
              <a:t>e</a:t>
            </a:r>
            <a:r>
              <a:rPr sz="1450" i="1" spc="-5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450" i="1" spc="-25" dirty="0">
                <a:solidFill>
                  <a:srgbClr val="292929"/>
                </a:solidFill>
                <a:latin typeface="Arial"/>
                <a:cs typeface="Arial"/>
              </a:rPr>
              <a:t>ship)</a:t>
            </a:r>
            <a:r>
              <a:rPr sz="1450" i="1" spc="-20" dirty="0">
                <a:solidFill>
                  <a:srgbClr val="292929"/>
                </a:solidFill>
                <a:latin typeface="Arial"/>
                <a:cs typeface="Arial"/>
              </a:rPr>
              <a:t>"</a:t>
            </a:r>
            <a:r>
              <a:rPr sz="1450" i="1" spc="-4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450" i="1" spc="-30" dirty="0">
                <a:solidFill>
                  <a:srgbClr val="292929"/>
                </a:solidFill>
                <a:latin typeface="Arial"/>
                <a:cs typeface="Arial"/>
              </a:rPr>
              <a:t>A</a:t>
            </a:r>
            <a:r>
              <a:rPr sz="1450" i="1" spc="-45" dirty="0">
                <a:solidFill>
                  <a:srgbClr val="292929"/>
                </a:solidFill>
                <a:latin typeface="Arial"/>
                <a:cs typeface="Arial"/>
              </a:rPr>
              <a:t>N</a:t>
            </a:r>
            <a:r>
              <a:rPr sz="1450" i="1" spc="-35" dirty="0">
                <a:solidFill>
                  <a:srgbClr val="292929"/>
                </a:solidFill>
                <a:latin typeface="Arial"/>
                <a:cs typeface="Arial"/>
              </a:rPr>
              <a:t>D</a:t>
            </a:r>
            <a:r>
              <a:rPr sz="1450" i="1" spc="-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450" i="1" spc="-30" dirty="0">
                <a:solidFill>
                  <a:srgbClr val="292929"/>
                </a:solidFill>
                <a:latin typeface="Arial"/>
                <a:cs typeface="Arial"/>
              </a:rPr>
              <a:t>PA</a:t>
            </a:r>
            <a:r>
              <a:rPr sz="1450" i="1" spc="-40" dirty="0">
                <a:solidFill>
                  <a:srgbClr val="292929"/>
                </a:solidFill>
                <a:latin typeface="Arial"/>
                <a:cs typeface="Arial"/>
              </a:rPr>
              <a:t>Y</a:t>
            </a:r>
            <a:r>
              <a:rPr sz="1450" i="1" spc="-35" dirty="0">
                <a:solidFill>
                  <a:srgbClr val="292929"/>
                </a:solidFill>
                <a:latin typeface="Arial"/>
                <a:cs typeface="Arial"/>
              </a:rPr>
              <a:t>LO</a:t>
            </a:r>
            <a:r>
              <a:rPr sz="1450" i="1" spc="-45" dirty="0">
                <a:solidFill>
                  <a:srgbClr val="292929"/>
                </a:solidFill>
                <a:latin typeface="Arial"/>
                <a:cs typeface="Arial"/>
              </a:rPr>
              <a:t>AD</a:t>
            </a:r>
            <a:r>
              <a:rPr sz="1450" i="1" spc="-105" dirty="0">
                <a:solidFill>
                  <a:srgbClr val="292929"/>
                </a:solidFill>
                <a:latin typeface="Arial"/>
                <a:cs typeface="Arial"/>
              </a:rPr>
              <a:t>_</a:t>
            </a:r>
            <a:r>
              <a:rPr sz="1450" i="1" spc="-50" dirty="0">
                <a:solidFill>
                  <a:srgbClr val="292929"/>
                </a:solidFill>
                <a:latin typeface="Arial"/>
                <a:cs typeface="Arial"/>
              </a:rPr>
              <a:t>M</a:t>
            </a:r>
            <a:r>
              <a:rPr sz="1450" i="1" spc="-30" dirty="0">
                <a:solidFill>
                  <a:srgbClr val="292929"/>
                </a:solidFill>
                <a:latin typeface="Arial"/>
                <a:cs typeface="Arial"/>
              </a:rPr>
              <a:t>AS</a:t>
            </a:r>
            <a:r>
              <a:rPr sz="1450" i="1" spc="-40" dirty="0">
                <a:solidFill>
                  <a:srgbClr val="292929"/>
                </a:solidFill>
                <a:latin typeface="Arial"/>
                <a:cs typeface="Arial"/>
              </a:rPr>
              <a:t>S</a:t>
            </a:r>
            <a:r>
              <a:rPr sz="1450" i="1" u="sng" spc="-15" dirty="0">
                <a:solidFill>
                  <a:srgbClr val="292929"/>
                </a:solidFill>
                <a:uFill>
                  <a:solidFill>
                    <a:srgbClr val="282828"/>
                  </a:solidFill>
                </a:uFill>
                <a:latin typeface="Arial"/>
                <a:cs typeface="Arial"/>
              </a:rPr>
              <a:t> </a:t>
            </a:r>
            <a:r>
              <a:rPr sz="1450" i="1" u="sng" dirty="0">
                <a:solidFill>
                  <a:srgbClr val="292929"/>
                </a:solidFill>
                <a:uFill>
                  <a:solidFill>
                    <a:srgbClr val="282828"/>
                  </a:solidFill>
                </a:uFill>
                <a:latin typeface="Arial"/>
                <a:cs typeface="Arial"/>
              </a:rPr>
              <a:t>	</a:t>
            </a:r>
            <a:r>
              <a:rPr sz="1450" i="1" spc="-30" dirty="0">
                <a:solidFill>
                  <a:srgbClr val="292929"/>
                </a:solidFill>
                <a:latin typeface="Arial"/>
                <a:cs typeface="Arial"/>
              </a:rPr>
              <a:t>K</a:t>
            </a:r>
            <a:r>
              <a:rPr sz="1450" i="1" spc="-40" dirty="0">
                <a:solidFill>
                  <a:srgbClr val="292929"/>
                </a:solidFill>
                <a:latin typeface="Arial"/>
                <a:cs typeface="Arial"/>
              </a:rPr>
              <a:t>G</a:t>
            </a:r>
            <a:r>
              <a:rPr sz="1450" i="1" spc="-105" dirty="0">
                <a:solidFill>
                  <a:srgbClr val="292929"/>
                </a:solidFill>
                <a:latin typeface="Arial"/>
                <a:cs typeface="Arial"/>
              </a:rPr>
              <a:t>_</a:t>
            </a:r>
            <a:r>
              <a:rPr sz="1450" i="1" spc="-5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450" i="1" spc="-20" dirty="0">
                <a:solidFill>
                  <a:srgbClr val="292929"/>
                </a:solidFill>
                <a:latin typeface="Arial"/>
                <a:cs typeface="Arial"/>
              </a:rPr>
              <a:t>&gt;  </a:t>
            </a:r>
            <a:r>
              <a:rPr sz="1450" i="1" spc="-30" dirty="0">
                <a:solidFill>
                  <a:srgbClr val="292929"/>
                </a:solidFill>
                <a:latin typeface="Arial"/>
                <a:cs typeface="Arial"/>
              </a:rPr>
              <a:t>4000 </a:t>
            </a:r>
            <a:r>
              <a:rPr sz="1450" i="1" spc="-40" dirty="0">
                <a:solidFill>
                  <a:srgbClr val="292929"/>
                </a:solidFill>
                <a:latin typeface="Arial"/>
                <a:cs typeface="Arial"/>
              </a:rPr>
              <a:t>AND</a:t>
            </a:r>
            <a:r>
              <a:rPr sz="1450" i="1" spc="-1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450" i="1" spc="-40" dirty="0">
                <a:solidFill>
                  <a:srgbClr val="292929"/>
                </a:solidFill>
                <a:latin typeface="Arial"/>
                <a:cs typeface="Arial"/>
              </a:rPr>
              <a:t>PAYLOAD_MASS</a:t>
            </a:r>
            <a:r>
              <a:rPr sz="1450" i="1" u="sng" spc="-40" dirty="0">
                <a:solidFill>
                  <a:srgbClr val="292929"/>
                </a:solidFill>
                <a:uFill>
                  <a:solidFill>
                    <a:srgbClr val="282828"/>
                  </a:solidFill>
                </a:uFill>
                <a:latin typeface="Arial"/>
                <a:cs typeface="Arial"/>
              </a:rPr>
              <a:t>	</a:t>
            </a:r>
            <a:r>
              <a:rPr sz="1450" i="1" spc="-60" dirty="0">
                <a:solidFill>
                  <a:srgbClr val="292929"/>
                </a:solidFill>
                <a:latin typeface="Arial"/>
                <a:cs typeface="Arial"/>
              </a:rPr>
              <a:t>KG_</a:t>
            </a:r>
            <a:r>
              <a:rPr sz="1450" i="1" spc="-4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450" i="1" spc="-30" dirty="0">
                <a:solidFill>
                  <a:srgbClr val="292929"/>
                </a:solidFill>
                <a:latin typeface="Arial"/>
                <a:cs typeface="Arial"/>
              </a:rPr>
              <a:t>&lt; </a:t>
            </a:r>
            <a:r>
              <a:rPr sz="1450" i="1" spc="-25" dirty="0">
                <a:solidFill>
                  <a:srgbClr val="292929"/>
                </a:solidFill>
                <a:latin typeface="Arial"/>
                <a:cs typeface="Arial"/>
              </a:rPr>
              <a:t>6000;)</a:t>
            </a:r>
            <a:endParaRPr sz="145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1375"/>
              </a:spcBef>
              <a:buChar char="•"/>
              <a:tabLst>
                <a:tab pos="240665" algn="l"/>
                <a:tab pos="241300" algn="l"/>
              </a:tabLst>
            </a:pPr>
            <a:r>
              <a:rPr sz="1800" spc="-5" dirty="0">
                <a:latin typeface="Arial MT"/>
                <a:cs typeface="Arial MT"/>
              </a:rPr>
              <a:t>List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5" dirty="0">
                <a:latin typeface="Arial MT"/>
                <a:cs typeface="Arial MT"/>
              </a:rPr>
              <a:t> total number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of successful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and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failure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mission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outcomes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48969" y="4423105"/>
            <a:ext cx="8660765" cy="8124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Clr>
                <a:srgbClr val="292929"/>
              </a:buClr>
              <a:buChar char="•"/>
              <a:tabLst>
                <a:tab pos="240665" algn="l"/>
                <a:tab pos="241300" algn="l"/>
              </a:tabLst>
            </a:pPr>
            <a:r>
              <a:rPr sz="2200" u="heavy" spc="-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 MT"/>
                <a:cs typeface="Arial MT"/>
                <a:hlinkClick r:id="rId2" action="ppaction://hlinkfile"/>
              </a:rPr>
              <a:t>Here</a:t>
            </a:r>
            <a:r>
              <a:rPr sz="2200" u="heavy" spc="1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 MT"/>
                <a:cs typeface="Arial MT"/>
                <a:hlinkClick r:id="rId2" action="ppaction://hlinkfile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is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2200" spc="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GitHub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URL</a:t>
            </a:r>
            <a:r>
              <a:rPr sz="220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of your</a:t>
            </a:r>
            <a:r>
              <a:rPr sz="2200" spc="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completed</a:t>
            </a:r>
            <a:r>
              <a:rPr sz="2200" spc="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EDA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with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SQL</a:t>
            </a:r>
            <a:r>
              <a:rPr sz="2200" spc="3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notebook.</a:t>
            </a:r>
            <a:endParaRPr sz="2200" dirty="0">
              <a:latin typeface="Arial MT"/>
              <a:cs typeface="Arial MT"/>
            </a:endParaRPr>
          </a:p>
          <a:p>
            <a:pPr marL="241300">
              <a:lnSpc>
                <a:spcPct val="100000"/>
              </a:lnSpc>
              <a:spcBef>
                <a:spcPts val="5"/>
              </a:spcBef>
            </a:pPr>
            <a:r>
              <a:rPr sz="1500" spc="-30" dirty="0">
                <a:solidFill>
                  <a:srgbClr val="292929"/>
                </a:solidFill>
                <a:latin typeface="Arial MT"/>
                <a:cs typeface="Arial MT"/>
              </a:rPr>
              <a:t>(</a:t>
            </a:r>
            <a:r>
              <a:rPr lang="en-US" sz="1500" spc="-30" dirty="0">
                <a:solidFill>
                  <a:srgbClr val="292929"/>
                </a:solidFill>
                <a:latin typeface="Arial MT"/>
                <a:cs typeface="Arial MT"/>
              </a:rPr>
              <a:t>https://github.com/heerjoshi/SpaceX-Falcon-9-Landing-Prediction/blob/main/4.%20Space-X%20EDA%20Using%20SQL.ipynb</a:t>
            </a:r>
            <a:r>
              <a:rPr sz="1500" spc="-35" dirty="0">
                <a:solidFill>
                  <a:srgbClr val="292929"/>
                </a:solidFill>
                <a:latin typeface="Arial MT"/>
                <a:cs typeface="Arial MT"/>
              </a:rPr>
              <a:t>)</a:t>
            </a:r>
            <a:endParaRPr sz="1500" dirty="0">
              <a:latin typeface="Arial MT"/>
              <a:cs typeface="Arial MT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48969" y="444246"/>
            <a:ext cx="506158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spc="-5" dirty="0"/>
              <a:t>EDA</a:t>
            </a:r>
            <a:r>
              <a:rPr sz="3700" spc="-20" dirty="0"/>
              <a:t> </a:t>
            </a:r>
            <a:r>
              <a:rPr sz="3700" spc="-10" dirty="0"/>
              <a:t>with</a:t>
            </a:r>
            <a:r>
              <a:rPr sz="3700" dirty="0"/>
              <a:t> </a:t>
            </a:r>
            <a:r>
              <a:rPr sz="3700" spc="-5" dirty="0"/>
              <a:t>SQL</a:t>
            </a:r>
            <a:r>
              <a:rPr sz="3700" spc="-20" dirty="0"/>
              <a:t> </a:t>
            </a:r>
            <a:r>
              <a:rPr sz="3700" spc="-5" dirty="0"/>
              <a:t>(Cont.…)</a:t>
            </a:r>
            <a:endParaRPr sz="3700"/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29511" y="1732788"/>
            <a:ext cx="9627108" cy="41147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29511" y="3854196"/>
            <a:ext cx="9627108" cy="307848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spc="-5" dirty="0"/>
              <a:t>14</a:t>
            </a:fld>
            <a:endParaRPr spc="-5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6939" y="1897761"/>
            <a:ext cx="10356850" cy="30247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76835" indent="-229235">
              <a:lnSpc>
                <a:spcPct val="100000"/>
              </a:lnSpc>
              <a:spcBef>
                <a:spcPts val="95"/>
              </a:spcBef>
              <a:buChar char="•"/>
              <a:tabLst>
                <a:tab pos="241300" algn="l"/>
                <a:tab pos="241935" algn="l"/>
              </a:tabLst>
            </a:pP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Created</a:t>
            </a:r>
            <a:r>
              <a:rPr sz="2200" spc="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folium</a:t>
            </a:r>
            <a:r>
              <a:rPr sz="220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map</a:t>
            </a:r>
            <a:r>
              <a:rPr sz="2200" spc="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to</a:t>
            </a:r>
            <a:r>
              <a:rPr sz="22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marked</a:t>
            </a:r>
            <a:r>
              <a:rPr sz="2200" spc="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all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22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launch</a:t>
            </a:r>
            <a:r>
              <a:rPr sz="2200" spc="3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sites,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 and</a:t>
            </a:r>
            <a:r>
              <a:rPr sz="2200" spc="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created</a:t>
            </a:r>
            <a:r>
              <a:rPr sz="2200" spc="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map</a:t>
            </a:r>
            <a:r>
              <a:rPr sz="2200" spc="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objects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such </a:t>
            </a:r>
            <a:r>
              <a:rPr sz="2200" spc="-59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as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markers,</a:t>
            </a:r>
            <a:r>
              <a:rPr sz="2200" spc="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circles, lines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to</a:t>
            </a:r>
            <a:r>
              <a:rPr sz="2200" spc="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mark</a:t>
            </a:r>
            <a:r>
              <a:rPr sz="2200" spc="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22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success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or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failure</a:t>
            </a:r>
            <a:r>
              <a:rPr sz="22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of</a:t>
            </a:r>
            <a:r>
              <a:rPr sz="220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launches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for</a:t>
            </a:r>
            <a:r>
              <a:rPr sz="220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each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launch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site.</a:t>
            </a:r>
            <a:endParaRPr sz="2200" dirty="0">
              <a:latin typeface="Arial MT"/>
              <a:cs typeface="Arial MT"/>
            </a:endParaRPr>
          </a:p>
          <a:p>
            <a:pPr marL="241300" indent="-229235">
              <a:lnSpc>
                <a:spcPct val="100000"/>
              </a:lnSpc>
              <a:spcBef>
                <a:spcPts val="1395"/>
              </a:spcBef>
              <a:buChar char="•"/>
              <a:tabLst>
                <a:tab pos="241300" algn="l"/>
                <a:tab pos="241935" algn="l"/>
              </a:tabLst>
            </a:pP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Created</a:t>
            </a:r>
            <a:r>
              <a:rPr sz="2200" spc="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a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launch</a:t>
            </a:r>
            <a:r>
              <a:rPr sz="22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set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outcomes</a:t>
            </a:r>
            <a:r>
              <a:rPr sz="2200" spc="5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(failure=0</a:t>
            </a:r>
            <a:r>
              <a:rPr sz="2200" spc="3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or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success=1).</a:t>
            </a:r>
            <a:endParaRPr sz="2200" dirty="0">
              <a:latin typeface="Arial MT"/>
              <a:cs typeface="Arial MT"/>
            </a:endParaRPr>
          </a:p>
          <a:p>
            <a:pPr marL="241300" indent="-229235">
              <a:lnSpc>
                <a:spcPct val="100000"/>
              </a:lnSpc>
              <a:spcBef>
                <a:spcPts val="1405"/>
              </a:spcBef>
              <a:buClr>
                <a:srgbClr val="292929"/>
              </a:buClr>
              <a:buChar char="•"/>
              <a:tabLst>
                <a:tab pos="241300" algn="l"/>
                <a:tab pos="241935" algn="l"/>
              </a:tabLst>
            </a:pPr>
            <a:r>
              <a:rPr sz="2200" u="heavy" spc="-10" dirty="0">
                <a:solidFill>
                  <a:srgbClr val="944F71"/>
                </a:solidFill>
                <a:uFill>
                  <a:solidFill>
                    <a:srgbClr val="944F71"/>
                  </a:solidFill>
                </a:uFill>
                <a:latin typeface="Arial MT"/>
                <a:cs typeface="Arial MT"/>
                <a:hlinkClick r:id="rId2" action="ppaction://hlinkfile"/>
              </a:rPr>
              <a:t>Here</a:t>
            </a:r>
            <a:r>
              <a:rPr sz="2200" u="heavy" spc="20" dirty="0">
                <a:solidFill>
                  <a:srgbClr val="944F71"/>
                </a:solidFill>
                <a:uFill>
                  <a:solidFill>
                    <a:srgbClr val="944F71"/>
                  </a:solidFill>
                </a:uFill>
                <a:latin typeface="Arial MT"/>
                <a:cs typeface="Arial MT"/>
                <a:hlinkClick r:id="rId2" action="ppaction://hlinkfile"/>
              </a:rPr>
              <a:t> </a:t>
            </a:r>
            <a:r>
              <a:rPr sz="220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lang="en-US" sz="2200" spc="10" dirty="0">
                <a:solidFill>
                  <a:srgbClr val="292929"/>
                </a:solidFill>
                <a:latin typeface="Arial MT"/>
                <a:cs typeface="Arial MT"/>
              </a:rPr>
              <a:t>is the </a:t>
            </a:r>
            <a:r>
              <a:rPr lang="en-US" sz="2200" spc="10" dirty="0" err="1">
                <a:solidFill>
                  <a:srgbClr val="292929"/>
                </a:solidFill>
                <a:latin typeface="Arial MT"/>
                <a:cs typeface="Arial MT"/>
              </a:rPr>
              <a:t>Github</a:t>
            </a:r>
            <a:r>
              <a:rPr lang="en-US" sz="2200" spc="10" dirty="0">
                <a:solidFill>
                  <a:srgbClr val="292929"/>
                </a:solidFill>
                <a:latin typeface="Arial MT"/>
                <a:cs typeface="Arial MT"/>
              </a:rPr>
              <a:t> URL of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2200" spc="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completed</a:t>
            </a:r>
            <a:r>
              <a:rPr sz="2200" spc="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interactive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map</a:t>
            </a:r>
            <a:r>
              <a:rPr sz="2200" spc="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with</a:t>
            </a:r>
            <a:r>
              <a:rPr sz="22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Folium</a:t>
            </a:r>
            <a:r>
              <a:rPr sz="220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map,</a:t>
            </a:r>
            <a:r>
              <a:rPr sz="2200" spc="3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as</a:t>
            </a:r>
            <a:r>
              <a:rPr sz="2200" spc="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an</a:t>
            </a:r>
            <a:endParaRPr sz="2200" dirty="0">
              <a:latin typeface="Arial MT"/>
              <a:cs typeface="Arial MT"/>
            </a:endParaRPr>
          </a:p>
          <a:p>
            <a:pPr marL="241300">
              <a:lnSpc>
                <a:spcPts val="2630"/>
              </a:lnSpc>
            </a:pP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external</a:t>
            </a:r>
            <a:r>
              <a:rPr sz="2200" spc="3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reference</a:t>
            </a:r>
            <a:r>
              <a:rPr sz="2200" spc="5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and</a:t>
            </a:r>
            <a:r>
              <a:rPr sz="2200" spc="4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peer-review</a:t>
            </a:r>
            <a:r>
              <a:rPr sz="2200" spc="4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purpose</a:t>
            </a:r>
            <a:r>
              <a:rPr sz="2200" spc="5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endParaRPr lang="en-US" sz="2200" spc="50" dirty="0">
              <a:solidFill>
                <a:srgbClr val="292929"/>
              </a:solidFill>
              <a:latin typeface="Arial MT"/>
              <a:cs typeface="Arial MT"/>
            </a:endParaRPr>
          </a:p>
          <a:p>
            <a:pPr marL="241300">
              <a:lnSpc>
                <a:spcPts val="2630"/>
              </a:lnSpc>
            </a:pPr>
            <a:r>
              <a:rPr sz="1500" spc="-30" dirty="0">
                <a:solidFill>
                  <a:srgbClr val="292929"/>
                </a:solidFill>
                <a:latin typeface="Arial MT"/>
                <a:cs typeface="Arial MT"/>
              </a:rPr>
              <a:t>(</a:t>
            </a:r>
            <a:r>
              <a:rPr lang="en-US" sz="1500" spc="-30" dirty="0">
                <a:solidFill>
                  <a:srgbClr val="292929"/>
                </a:solidFill>
                <a:latin typeface="Arial MT"/>
                <a:cs typeface="Arial MT"/>
              </a:rPr>
              <a:t>https://github.com/heerjoshi/SpaceX-Falcon-9-Landing-Prediction/blob/main/6.Space-X%20Launch%20Sites%20Locations%20Analysis%20with%20Folium-Interactive%20Visual%20Analytics.ipynb</a:t>
            </a:r>
            <a:r>
              <a:rPr sz="1500" spc="-30" dirty="0">
                <a:solidFill>
                  <a:srgbClr val="292929"/>
                </a:solidFill>
                <a:latin typeface="Arial MT"/>
                <a:cs typeface="Arial MT"/>
              </a:rPr>
              <a:t>)</a:t>
            </a:r>
            <a:endParaRPr sz="1500" dirty="0">
              <a:latin typeface="Arial MT"/>
              <a:cs typeface="Arial MT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spc="-5" dirty="0"/>
              <a:t>15</a:t>
            </a:fld>
            <a:endParaRPr spc="-5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44246"/>
            <a:ext cx="757364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spc="-10" dirty="0"/>
              <a:t>Build</a:t>
            </a:r>
            <a:r>
              <a:rPr sz="3700" spc="15" dirty="0"/>
              <a:t> </a:t>
            </a:r>
            <a:r>
              <a:rPr sz="3700" spc="-5" dirty="0"/>
              <a:t>an</a:t>
            </a:r>
            <a:r>
              <a:rPr sz="3700" spc="-10" dirty="0"/>
              <a:t> </a:t>
            </a:r>
            <a:r>
              <a:rPr sz="3700" spc="-5" dirty="0"/>
              <a:t>Interactive</a:t>
            </a:r>
            <a:r>
              <a:rPr sz="3700" spc="15" dirty="0"/>
              <a:t> </a:t>
            </a:r>
            <a:r>
              <a:rPr sz="3700" spc="-10" dirty="0"/>
              <a:t>Map</a:t>
            </a:r>
            <a:r>
              <a:rPr sz="3700" spc="20" dirty="0"/>
              <a:t> </a:t>
            </a:r>
            <a:r>
              <a:rPr sz="3700" spc="-10" dirty="0"/>
              <a:t>with </a:t>
            </a:r>
            <a:r>
              <a:rPr sz="3700" spc="-5" dirty="0"/>
              <a:t>Folium</a:t>
            </a:r>
            <a:endParaRPr sz="37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1848357"/>
            <a:ext cx="9528175" cy="416716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Built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an</a:t>
            </a:r>
            <a:r>
              <a:rPr sz="22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interactive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dashboard</a:t>
            </a:r>
            <a:r>
              <a:rPr sz="2200" spc="4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application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with</a:t>
            </a:r>
            <a:r>
              <a:rPr sz="2200" spc="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Plotly</a:t>
            </a:r>
            <a:r>
              <a:rPr sz="22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dash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by:</a:t>
            </a:r>
            <a:endParaRPr sz="2200" dirty="0">
              <a:latin typeface="Arial MT"/>
              <a:cs typeface="Arial MT"/>
            </a:endParaRPr>
          </a:p>
          <a:p>
            <a:pPr marL="698500" lvl="1" indent="-229235">
              <a:lnSpc>
                <a:spcPct val="100000"/>
              </a:lnSpc>
              <a:spcBef>
                <a:spcPts val="1410"/>
              </a:spcBef>
              <a:buChar char="•"/>
              <a:tabLst>
                <a:tab pos="697865" algn="l"/>
                <a:tab pos="699135" algn="l"/>
              </a:tabLst>
            </a:pP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Adding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 a</a:t>
            </a:r>
            <a:r>
              <a:rPr sz="1800" spc="-10" dirty="0">
                <a:solidFill>
                  <a:srgbClr val="292929"/>
                </a:solidFill>
                <a:latin typeface="Arial MT"/>
                <a:cs typeface="Arial MT"/>
              </a:rPr>
              <a:t> Launch</a:t>
            </a:r>
            <a:r>
              <a:rPr sz="180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Site</a:t>
            </a:r>
            <a:r>
              <a:rPr sz="18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Drop-down</a:t>
            </a:r>
            <a:r>
              <a:rPr sz="180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Input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Arial MT"/>
                <a:cs typeface="Arial MT"/>
              </a:rPr>
              <a:t>Component</a:t>
            </a:r>
            <a:endParaRPr sz="1800" dirty="0">
              <a:latin typeface="Arial MT"/>
              <a:cs typeface="Arial MT"/>
            </a:endParaRPr>
          </a:p>
          <a:p>
            <a:pPr marL="698500" marR="996950" lvl="1" indent="-228600">
              <a:lnSpc>
                <a:spcPct val="100000"/>
              </a:lnSpc>
              <a:spcBef>
                <a:spcPts val="1405"/>
              </a:spcBef>
              <a:buChar char="•"/>
              <a:tabLst>
                <a:tab pos="697865" algn="l"/>
                <a:tab pos="699135" algn="l"/>
              </a:tabLst>
            </a:pP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Adding</a:t>
            </a:r>
            <a:r>
              <a:rPr sz="18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a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callback</a:t>
            </a:r>
            <a:r>
              <a:rPr sz="1800" spc="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function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to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 render</a:t>
            </a:r>
            <a:r>
              <a:rPr sz="180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success-pie-chart</a:t>
            </a:r>
            <a:r>
              <a:rPr sz="1800" spc="3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based</a:t>
            </a:r>
            <a:r>
              <a:rPr sz="18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on selected</a:t>
            </a:r>
            <a:r>
              <a:rPr sz="18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site </a:t>
            </a:r>
            <a:r>
              <a:rPr sz="1800" spc="-484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Arial MT"/>
                <a:cs typeface="Arial MT"/>
              </a:rPr>
              <a:t>dropdown</a:t>
            </a:r>
            <a:endParaRPr sz="1800" dirty="0">
              <a:latin typeface="Arial MT"/>
              <a:cs typeface="Arial MT"/>
            </a:endParaRPr>
          </a:p>
          <a:p>
            <a:pPr marL="698500" lvl="1" indent="-229235">
              <a:lnSpc>
                <a:spcPct val="100000"/>
              </a:lnSpc>
              <a:spcBef>
                <a:spcPts val="1405"/>
              </a:spcBef>
              <a:buChar char="•"/>
              <a:tabLst>
                <a:tab pos="697865" algn="l"/>
                <a:tab pos="699135" algn="l"/>
              </a:tabLst>
            </a:pP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Adding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a</a:t>
            </a:r>
            <a:r>
              <a:rPr sz="18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Arial MT"/>
                <a:cs typeface="Arial MT"/>
              </a:rPr>
              <a:t>Range</a:t>
            </a:r>
            <a:r>
              <a:rPr sz="180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Slider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 to</a:t>
            </a:r>
            <a:r>
              <a:rPr sz="18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Select</a:t>
            </a:r>
            <a:r>
              <a:rPr sz="180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Payload</a:t>
            </a:r>
            <a:endParaRPr sz="1800" dirty="0">
              <a:latin typeface="Arial MT"/>
              <a:cs typeface="Arial MT"/>
            </a:endParaRPr>
          </a:p>
          <a:p>
            <a:pPr marL="698500" lvl="1" indent="-229235">
              <a:lnSpc>
                <a:spcPct val="100000"/>
              </a:lnSpc>
              <a:spcBef>
                <a:spcPts val="1390"/>
              </a:spcBef>
              <a:buChar char="•"/>
              <a:tabLst>
                <a:tab pos="697865" algn="l"/>
                <a:tab pos="699135" algn="l"/>
              </a:tabLst>
            </a:pP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Addeng</a:t>
            </a:r>
            <a:r>
              <a:rPr sz="18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a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 callback</a:t>
            </a:r>
            <a:r>
              <a:rPr sz="1800" spc="3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function</a:t>
            </a:r>
            <a:r>
              <a:rPr sz="18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to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render</a:t>
            </a:r>
            <a:r>
              <a:rPr sz="18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the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success-payload-scatter-chart</a:t>
            </a:r>
            <a:r>
              <a:rPr sz="1800" spc="4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scatter</a:t>
            </a:r>
            <a:r>
              <a:rPr sz="1800" spc="-10" dirty="0">
                <a:solidFill>
                  <a:srgbClr val="292929"/>
                </a:solidFill>
                <a:latin typeface="Arial MT"/>
                <a:cs typeface="Arial MT"/>
              </a:rPr>
              <a:t> plot</a:t>
            </a:r>
            <a:endParaRPr sz="1800" dirty="0">
              <a:latin typeface="Arial MT"/>
              <a:cs typeface="Arial MT"/>
            </a:endParaRPr>
          </a:p>
          <a:p>
            <a:pPr marL="241300" marR="2098040" indent="-228600">
              <a:lnSpc>
                <a:spcPct val="100000"/>
              </a:lnSpc>
              <a:spcBef>
                <a:spcPts val="1390"/>
              </a:spcBef>
              <a:buClr>
                <a:srgbClr val="292929"/>
              </a:buClr>
              <a:buChar char="•"/>
              <a:tabLst>
                <a:tab pos="240665" algn="l"/>
                <a:tab pos="241300" algn="l"/>
              </a:tabLst>
            </a:pPr>
            <a:r>
              <a:rPr sz="2200" u="heavy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 MT"/>
                <a:cs typeface="Arial MT"/>
                <a:hlinkClick r:id="rId2" action="ppaction://hlinkfile"/>
              </a:rPr>
              <a:t>Here</a:t>
            </a:r>
            <a:r>
              <a:rPr sz="2200" u="heavy" spc="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 MT"/>
                <a:cs typeface="Arial MT"/>
                <a:hlinkClick r:id="rId2" action="ppaction://hlinkfile"/>
              </a:rPr>
              <a:t> </a:t>
            </a:r>
            <a:r>
              <a:rPr lang="en-US" sz="2200" dirty="0">
                <a:solidFill>
                  <a:srgbClr val="292929"/>
                </a:solidFill>
                <a:latin typeface="Arial MT"/>
                <a:cs typeface="Arial MT"/>
              </a:rPr>
              <a:t>is the </a:t>
            </a:r>
            <a:r>
              <a:rPr lang="en-US" sz="2200" dirty="0" err="1">
                <a:solidFill>
                  <a:srgbClr val="292929"/>
                </a:solidFill>
                <a:latin typeface="Arial MT"/>
                <a:cs typeface="Arial MT"/>
              </a:rPr>
              <a:t>Github</a:t>
            </a:r>
            <a:r>
              <a:rPr lang="en-US" sz="2200" dirty="0">
                <a:solidFill>
                  <a:srgbClr val="292929"/>
                </a:solidFill>
                <a:latin typeface="Arial MT"/>
                <a:cs typeface="Arial MT"/>
              </a:rPr>
              <a:t> URL of </a:t>
            </a:r>
            <a:r>
              <a:rPr lang="en-US" sz="2200" spc="-5" dirty="0">
                <a:solidFill>
                  <a:srgbClr val="292929"/>
                </a:solidFill>
                <a:latin typeface="Arial MT"/>
                <a:cs typeface="Arial MT"/>
              </a:rPr>
              <a:t>the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completed</a:t>
            </a:r>
            <a:r>
              <a:rPr sz="2200" spc="3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Plotly</a:t>
            </a:r>
            <a:r>
              <a:rPr sz="22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Dash lab</a:t>
            </a:r>
            <a:endParaRPr lang="en-US" sz="2200" spc="-5" dirty="0">
              <a:solidFill>
                <a:srgbClr val="292929"/>
              </a:solidFill>
              <a:latin typeface="Arial MT"/>
              <a:cs typeface="Arial MT"/>
            </a:endParaRPr>
          </a:p>
          <a:p>
            <a:pPr marL="241300" marR="2098040" indent="-228600">
              <a:lnSpc>
                <a:spcPct val="100000"/>
              </a:lnSpc>
              <a:spcBef>
                <a:spcPts val="1390"/>
              </a:spcBef>
              <a:buClr>
                <a:srgbClr val="292929"/>
              </a:buClr>
              <a:buChar char="•"/>
              <a:tabLst>
                <a:tab pos="240665" algn="l"/>
                <a:tab pos="241300" algn="l"/>
              </a:tabLst>
            </a:pPr>
            <a:r>
              <a:rPr lang="en-US" sz="2200" spc="-5" dirty="0">
                <a:solidFill>
                  <a:srgbClr val="292929"/>
                </a:solidFill>
                <a:latin typeface="Arial MT"/>
                <a:cs typeface="Arial MT"/>
              </a:rPr>
              <a:t>(https://github.com/heerjoshi/SpaceX-Falcon-9-Landing-Prediction/blob/main/8.%20SpaceX%20Machine%20Learning%20Prediction.ipynb)</a:t>
            </a:r>
            <a:endParaRPr sz="2200" dirty="0">
              <a:latin typeface="Arial MT"/>
              <a:cs typeface="Arial MT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spc="-5" dirty="0"/>
              <a:t>16</a:t>
            </a:fld>
            <a:endParaRPr spc="-5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44246"/>
            <a:ext cx="737044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spc="-10" dirty="0"/>
              <a:t>Build</a:t>
            </a:r>
            <a:r>
              <a:rPr sz="3700" spc="20" dirty="0"/>
              <a:t> </a:t>
            </a:r>
            <a:r>
              <a:rPr sz="3700" spc="-5" dirty="0"/>
              <a:t>a </a:t>
            </a:r>
            <a:r>
              <a:rPr sz="3700" spc="-10" dirty="0"/>
              <a:t>Dashboard</a:t>
            </a:r>
            <a:r>
              <a:rPr sz="3700" spc="40" dirty="0"/>
              <a:t> </a:t>
            </a:r>
            <a:r>
              <a:rPr sz="3700" spc="-10" dirty="0"/>
              <a:t>with</a:t>
            </a:r>
            <a:r>
              <a:rPr sz="3700" spc="25" dirty="0"/>
              <a:t> </a:t>
            </a:r>
            <a:r>
              <a:rPr sz="3700" spc="-5" dirty="0"/>
              <a:t>Plotly</a:t>
            </a:r>
            <a:r>
              <a:rPr sz="3700" spc="20" dirty="0"/>
              <a:t> </a:t>
            </a:r>
            <a:r>
              <a:rPr sz="3700" spc="-10" dirty="0"/>
              <a:t>Dash</a:t>
            </a:r>
            <a:endParaRPr sz="37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96003" y="444246"/>
            <a:ext cx="386524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spc="-5" dirty="0"/>
              <a:t>SpaceX</a:t>
            </a:r>
            <a:r>
              <a:rPr sz="3700" spc="-15" dirty="0"/>
              <a:t> </a:t>
            </a:r>
            <a:r>
              <a:rPr sz="3700" spc="-10" dirty="0"/>
              <a:t>Dash</a:t>
            </a:r>
            <a:r>
              <a:rPr sz="3700" spc="-25" dirty="0"/>
              <a:t> </a:t>
            </a:r>
            <a:r>
              <a:rPr sz="3700" spc="-5" dirty="0"/>
              <a:t>App</a:t>
            </a:r>
            <a:endParaRPr sz="3700"/>
          </a:p>
        </p:txBody>
      </p:sp>
      <p:grpSp>
        <p:nvGrpSpPr>
          <p:cNvPr id="3" name="object 3"/>
          <p:cNvGrpSpPr/>
          <p:nvPr/>
        </p:nvGrpSpPr>
        <p:grpSpPr>
          <a:xfrm>
            <a:off x="769619" y="1088136"/>
            <a:ext cx="10058400" cy="5524500"/>
            <a:chOff x="769619" y="1088136"/>
            <a:chExt cx="10058400" cy="55245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9619" y="1088136"/>
              <a:ext cx="10058400" cy="298551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9619" y="3959352"/>
              <a:ext cx="10058400" cy="2653284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spc="-5" dirty="0"/>
              <a:t>17</a:t>
            </a:fld>
            <a:endParaRPr spc="-5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1848357"/>
            <a:ext cx="9157335" cy="399922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920750" indent="-228600">
              <a:lnSpc>
                <a:spcPct val="100000"/>
              </a:lnSpc>
              <a:spcBef>
                <a:spcPts val="95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Summary</a:t>
            </a:r>
            <a:r>
              <a:rPr sz="2200" spc="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of</a:t>
            </a:r>
            <a:r>
              <a:rPr sz="2200" spc="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how I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built,</a:t>
            </a:r>
            <a:r>
              <a:rPr sz="22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evaluated,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improved,</a:t>
            </a:r>
            <a:r>
              <a:rPr sz="220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and</a:t>
            </a:r>
            <a:r>
              <a:rPr sz="22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found</a:t>
            </a:r>
            <a:r>
              <a:rPr sz="2200" spc="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best </a:t>
            </a:r>
            <a:r>
              <a:rPr sz="2200" spc="-59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performing</a:t>
            </a:r>
            <a:r>
              <a:rPr sz="2200" spc="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classification model</a:t>
            </a:r>
            <a:endParaRPr sz="2200">
              <a:latin typeface="Arial MT"/>
              <a:cs typeface="Arial MT"/>
            </a:endParaRPr>
          </a:p>
          <a:p>
            <a:pPr marL="241300" marR="728345" indent="-228600">
              <a:lnSpc>
                <a:spcPct val="100000"/>
              </a:lnSpc>
              <a:spcBef>
                <a:spcPts val="1395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After</a:t>
            </a:r>
            <a:r>
              <a:rPr sz="2200" spc="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loading the</a:t>
            </a:r>
            <a:r>
              <a:rPr sz="2200" spc="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data as</a:t>
            </a:r>
            <a:r>
              <a:rPr sz="22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a Pandas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Dataframe,</a:t>
            </a:r>
            <a:r>
              <a:rPr sz="2200" spc="3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I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set</a:t>
            </a:r>
            <a:r>
              <a:rPr sz="2200" spc="5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out</a:t>
            </a:r>
            <a:r>
              <a:rPr sz="22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to</a:t>
            </a:r>
            <a:r>
              <a:rPr sz="220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perform </a:t>
            </a:r>
            <a:r>
              <a:rPr sz="2200" spc="-6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exploratory</a:t>
            </a:r>
            <a:r>
              <a:rPr sz="22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Data</a:t>
            </a:r>
            <a:r>
              <a:rPr sz="2200" spc="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Analysis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 and</a:t>
            </a:r>
            <a:r>
              <a:rPr sz="2200" spc="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determine</a:t>
            </a:r>
            <a:r>
              <a:rPr sz="2200" spc="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Training</a:t>
            </a:r>
            <a:r>
              <a:rPr sz="2200" spc="6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Labels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by;</a:t>
            </a:r>
            <a:endParaRPr sz="2200">
              <a:latin typeface="Arial MT"/>
              <a:cs typeface="Arial MT"/>
            </a:endParaRPr>
          </a:p>
          <a:p>
            <a:pPr marL="698500" marR="476884" lvl="1" indent="-228600">
              <a:lnSpc>
                <a:spcPct val="100000"/>
              </a:lnSpc>
              <a:spcBef>
                <a:spcPts val="1420"/>
              </a:spcBef>
              <a:buChar char="•"/>
              <a:tabLst>
                <a:tab pos="697865" algn="l"/>
                <a:tab pos="699135" algn="l"/>
              </a:tabLst>
            </a:pP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creating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 a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 NumPy</a:t>
            </a:r>
            <a:r>
              <a:rPr sz="180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array</a:t>
            </a:r>
            <a:r>
              <a:rPr sz="180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from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 column</a:t>
            </a:r>
            <a:r>
              <a:rPr sz="180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Class</a:t>
            </a:r>
            <a:r>
              <a:rPr sz="18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in data,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by </a:t>
            </a:r>
            <a:r>
              <a:rPr sz="1800" spc="-10" dirty="0">
                <a:solidFill>
                  <a:srgbClr val="292929"/>
                </a:solidFill>
                <a:latin typeface="Arial MT"/>
                <a:cs typeface="Arial MT"/>
              </a:rPr>
              <a:t>applying</a:t>
            </a:r>
            <a:r>
              <a:rPr sz="1800" spc="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 method </a:t>
            </a:r>
            <a:r>
              <a:rPr sz="1800" spc="-484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Arial MT"/>
                <a:cs typeface="Arial MT"/>
              </a:rPr>
              <a:t>to_numpy()</a:t>
            </a:r>
            <a:r>
              <a:rPr sz="180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then </a:t>
            </a:r>
            <a:r>
              <a:rPr sz="1800" spc="-10" dirty="0">
                <a:solidFill>
                  <a:srgbClr val="292929"/>
                </a:solidFill>
                <a:latin typeface="Arial MT"/>
                <a:cs typeface="Arial MT"/>
              </a:rPr>
              <a:t>assigned</a:t>
            </a:r>
            <a:r>
              <a:rPr sz="1800" spc="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it</a:t>
            </a:r>
            <a:r>
              <a:rPr sz="18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to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the variable</a:t>
            </a:r>
            <a:r>
              <a:rPr sz="1800" spc="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Y</a:t>
            </a:r>
            <a:r>
              <a:rPr sz="18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as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18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outcome</a:t>
            </a:r>
            <a:r>
              <a:rPr sz="180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variable.</a:t>
            </a:r>
            <a:endParaRPr sz="1800">
              <a:latin typeface="Arial MT"/>
              <a:cs typeface="Arial MT"/>
            </a:endParaRPr>
          </a:p>
          <a:p>
            <a:pPr marL="698500" marR="1835785" lvl="1" indent="-228600">
              <a:lnSpc>
                <a:spcPct val="100000"/>
              </a:lnSpc>
              <a:spcBef>
                <a:spcPts val="1405"/>
              </a:spcBef>
              <a:buChar char="•"/>
              <a:tabLst>
                <a:tab pos="697865" algn="l"/>
                <a:tab pos="699135" algn="l"/>
              </a:tabLst>
            </a:pP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Then standardized</a:t>
            </a:r>
            <a:r>
              <a:rPr sz="1800" spc="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the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feature</a:t>
            </a:r>
            <a:r>
              <a:rPr sz="180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dataset</a:t>
            </a:r>
            <a:r>
              <a:rPr sz="180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(x)</a:t>
            </a:r>
            <a:r>
              <a:rPr sz="18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by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transforming</a:t>
            </a:r>
            <a:r>
              <a:rPr sz="180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it </a:t>
            </a:r>
            <a:r>
              <a:rPr sz="1800" spc="-10" dirty="0">
                <a:solidFill>
                  <a:srgbClr val="292929"/>
                </a:solidFill>
                <a:latin typeface="Arial MT"/>
                <a:cs typeface="Arial MT"/>
              </a:rPr>
              <a:t>using </a:t>
            </a:r>
            <a:r>
              <a:rPr sz="1800" spc="-484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preprocessing.StandardScaler()</a:t>
            </a:r>
            <a:r>
              <a:rPr sz="1800" spc="4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function</a:t>
            </a:r>
            <a:r>
              <a:rPr sz="18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from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Sklearn.</a:t>
            </a:r>
            <a:endParaRPr sz="1800">
              <a:latin typeface="Arial MT"/>
              <a:cs typeface="Arial MT"/>
            </a:endParaRPr>
          </a:p>
          <a:p>
            <a:pPr marL="698500" marR="5080" lvl="1" indent="-228600">
              <a:lnSpc>
                <a:spcPct val="100000"/>
              </a:lnSpc>
              <a:spcBef>
                <a:spcPts val="1390"/>
              </a:spcBef>
              <a:buChar char="•"/>
              <a:tabLst>
                <a:tab pos="697865" algn="l"/>
                <a:tab pos="699135" algn="l"/>
                <a:tab pos="8573135" algn="l"/>
              </a:tabLst>
            </a:pP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After</a:t>
            </a:r>
            <a:r>
              <a:rPr sz="1800" spc="-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which</a:t>
            </a:r>
            <a:r>
              <a:rPr sz="18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 data</a:t>
            </a:r>
            <a:r>
              <a:rPr sz="180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was</a:t>
            </a:r>
            <a:r>
              <a:rPr sz="18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split into</a:t>
            </a:r>
            <a:r>
              <a:rPr sz="180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training</a:t>
            </a:r>
            <a:r>
              <a:rPr sz="180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and</a:t>
            </a:r>
            <a:r>
              <a:rPr sz="18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testing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sets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using</a:t>
            </a:r>
            <a:r>
              <a:rPr sz="18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18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function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Arial MT"/>
                <a:cs typeface="Arial MT"/>
              </a:rPr>
              <a:t>train_test_split</a:t>
            </a:r>
            <a:r>
              <a:rPr sz="1800" spc="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from </a:t>
            </a:r>
            <a:r>
              <a:rPr sz="1800" spc="-10" dirty="0">
                <a:solidFill>
                  <a:srgbClr val="292929"/>
                </a:solidFill>
                <a:latin typeface="Arial MT"/>
                <a:cs typeface="Arial MT"/>
              </a:rPr>
              <a:t>sklearn.model_selection</a:t>
            </a:r>
            <a:r>
              <a:rPr sz="1800" spc="5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with</a:t>
            </a:r>
            <a:r>
              <a:rPr sz="180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18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Arial MT"/>
                <a:cs typeface="Arial MT"/>
              </a:rPr>
              <a:t>test_size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parameter</a:t>
            </a:r>
            <a:r>
              <a:rPr sz="1800" spc="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set	to</a:t>
            </a:r>
            <a:r>
              <a:rPr sz="1800" spc="-1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0.2 </a:t>
            </a:r>
            <a:r>
              <a:rPr sz="1800" spc="-484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and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Arial MT"/>
                <a:cs typeface="Arial MT"/>
              </a:rPr>
              <a:t>random_state</a:t>
            </a:r>
            <a:r>
              <a:rPr sz="180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to</a:t>
            </a:r>
            <a:r>
              <a:rPr sz="1800" spc="-10" dirty="0">
                <a:solidFill>
                  <a:srgbClr val="292929"/>
                </a:solidFill>
                <a:latin typeface="Arial MT"/>
                <a:cs typeface="Arial MT"/>
              </a:rPr>
              <a:t> 2.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spc="-5" dirty="0"/>
              <a:t>18</a:t>
            </a:fld>
            <a:endParaRPr spc="-5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44246"/>
            <a:ext cx="717994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spc="-5" dirty="0"/>
              <a:t>Predictive</a:t>
            </a:r>
            <a:r>
              <a:rPr sz="3700" spc="30" dirty="0"/>
              <a:t> </a:t>
            </a:r>
            <a:r>
              <a:rPr sz="3700" spc="-10" dirty="0"/>
              <a:t>Analysis</a:t>
            </a:r>
            <a:r>
              <a:rPr sz="3700" spc="30" dirty="0"/>
              <a:t> </a:t>
            </a:r>
            <a:r>
              <a:rPr sz="3700" spc="-5" dirty="0"/>
              <a:t>(Classification)</a:t>
            </a:r>
            <a:endParaRPr sz="37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1814829"/>
            <a:ext cx="9448800" cy="4220210"/>
          </a:xfrm>
          <a:prstGeom prst="rect">
            <a:avLst/>
          </a:prstGeom>
        </p:spPr>
        <p:txBody>
          <a:bodyPr vert="horz" wrap="square" lIns="0" tIns="49530" rIns="0" bIns="0" rtlCol="0">
            <a:spAutoFit/>
          </a:bodyPr>
          <a:lstStyle/>
          <a:p>
            <a:pPr marL="241300" marR="38100" indent="-228600" algn="just">
              <a:lnSpc>
                <a:spcPts val="2380"/>
              </a:lnSpc>
              <a:spcBef>
                <a:spcPts val="390"/>
              </a:spcBef>
              <a:buChar char="•"/>
              <a:tabLst>
                <a:tab pos="241300" algn="l"/>
              </a:tabLst>
            </a:pP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In order to find the best ML model/ method that would performs best using </a:t>
            </a:r>
            <a:r>
              <a:rPr sz="2200" spc="-6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the test data between SVM, Classification Trees, k nearest neighbors and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Logistic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Regression;</a:t>
            </a:r>
            <a:endParaRPr sz="2200">
              <a:latin typeface="Arial MT"/>
              <a:cs typeface="Arial MT"/>
            </a:endParaRPr>
          </a:p>
          <a:p>
            <a:pPr marL="698500" marR="107314" lvl="1" indent="-228600">
              <a:lnSpc>
                <a:spcPts val="1939"/>
              </a:lnSpc>
              <a:spcBef>
                <a:spcPts val="1400"/>
              </a:spcBef>
              <a:buChar char="•"/>
              <a:tabLst>
                <a:tab pos="697865" algn="l"/>
                <a:tab pos="699135" algn="l"/>
              </a:tabLst>
            </a:pP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First</a:t>
            </a:r>
            <a:r>
              <a:rPr sz="18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created</a:t>
            </a:r>
            <a:r>
              <a:rPr sz="180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an</a:t>
            </a:r>
            <a:r>
              <a:rPr sz="18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object</a:t>
            </a:r>
            <a:r>
              <a:rPr sz="1800" spc="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for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each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of</a:t>
            </a:r>
            <a:r>
              <a:rPr sz="18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 algorithms</a:t>
            </a:r>
            <a:r>
              <a:rPr sz="180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then</a:t>
            </a:r>
            <a:r>
              <a:rPr sz="18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created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a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 GridSearchCV</a:t>
            </a:r>
            <a:r>
              <a:rPr sz="1800" spc="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object </a:t>
            </a:r>
            <a:r>
              <a:rPr sz="1800" spc="-49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and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Arial MT"/>
                <a:cs typeface="Arial MT"/>
              </a:rPr>
              <a:t>assigned</a:t>
            </a:r>
            <a:r>
              <a:rPr sz="18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them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 a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set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of</a:t>
            </a:r>
            <a:r>
              <a:rPr sz="18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parameters</a:t>
            </a:r>
            <a:r>
              <a:rPr sz="180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for</a:t>
            </a:r>
            <a:r>
              <a:rPr sz="18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each</a:t>
            </a:r>
            <a:r>
              <a:rPr sz="18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model.</a:t>
            </a:r>
            <a:endParaRPr sz="1800">
              <a:latin typeface="Arial MT"/>
              <a:cs typeface="Arial MT"/>
            </a:endParaRPr>
          </a:p>
          <a:p>
            <a:pPr marL="698500" marR="271780" lvl="1" indent="-228600">
              <a:lnSpc>
                <a:spcPts val="1939"/>
              </a:lnSpc>
              <a:spcBef>
                <a:spcPts val="1410"/>
              </a:spcBef>
              <a:buChar char="•"/>
              <a:tabLst>
                <a:tab pos="697865" algn="l"/>
                <a:tab pos="699135" algn="l"/>
              </a:tabLst>
            </a:pP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For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each</a:t>
            </a:r>
            <a:r>
              <a:rPr sz="18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of</a:t>
            </a:r>
            <a:r>
              <a:rPr sz="18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the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models</a:t>
            </a:r>
            <a:r>
              <a:rPr sz="1800" spc="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Arial MT"/>
                <a:cs typeface="Arial MT"/>
              </a:rPr>
              <a:t>under</a:t>
            </a:r>
            <a:r>
              <a:rPr sz="180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Arial MT"/>
                <a:cs typeface="Arial MT"/>
              </a:rPr>
              <a:t>evaluation,</a:t>
            </a:r>
            <a:r>
              <a:rPr sz="1800" spc="3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the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GridsearchCV</a:t>
            </a:r>
            <a:r>
              <a:rPr sz="180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object</a:t>
            </a:r>
            <a:r>
              <a:rPr sz="1800" spc="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was</a:t>
            </a:r>
            <a:r>
              <a:rPr sz="18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created</a:t>
            </a:r>
            <a:r>
              <a:rPr sz="18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with </a:t>
            </a:r>
            <a:r>
              <a:rPr sz="1800" spc="-484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cv=10,</a:t>
            </a:r>
            <a:r>
              <a:rPr sz="18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then</a:t>
            </a:r>
            <a:r>
              <a:rPr sz="18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fit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 training</a:t>
            </a:r>
            <a:r>
              <a:rPr sz="1800" spc="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data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into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18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GridSearch</a:t>
            </a:r>
            <a:r>
              <a:rPr sz="180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object</a:t>
            </a:r>
            <a:r>
              <a:rPr sz="1800" spc="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for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each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 to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Find </a:t>
            </a:r>
            <a:r>
              <a:rPr sz="1800" spc="-10" dirty="0">
                <a:solidFill>
                  <a:srgbClr val="292929"/>
                </a:solidFill>
                <a:latin typeface="Arial MT"/>
                <a:cs typeface="Arial MT"/>
              </a:rPr>
              <a:t>best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 Hyperparameter.</a:t>
            </a:r>
            <a:endParaRPr sz="1800">
              <a:latin typeface="Arial MT"/>
              <a:cs typeface="Arial MT"/>
            </a:endParaRPr>
          </a:p>
          <a:p>
            <a:pPr marL="698500" marR="375920" lvl="1" indent="-228600">
              <a:lnSpc>
                <a:spcPts val="1939"/>
              </a:lnSpc>
              <a:spcBef>
                <a:spcPts val="1420"/>
              </a:spcBef>
              <a:buChar char="•"/>
              <a:tabLst>
                <a:tab pos="697865" algn="l"/>
                <a:tab pos="699135" algn="l"/>
              </a:tabLst>
            </a:pP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After</a:t>
            </a:r>
            <a:r>
              <a:rPr sz="18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fitting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18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training</a:t>
            </a:r>
            <a:r>
              <a:rPr sz="1800" spc="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set,</a:t>
            </a:r>
            <a:r>
              <a:rPr sz="18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we</a:t>
            </a:r>
            <a:r>
              <a:rPr sz="18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output</a:t>
            </a:r>
            <a:r>
              <a:rPr sz="1800" spc="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GridSearchCV</a:t>
            </a:r>
            <a:r>
              <a:rPr sz="18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object</a:t>
            </a:r>
            <a:r>
              <a:rPr sz="1800" spc="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for</a:t>
            </a:r>
            <a:r>
              <a:rPr sz="18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each</a:t>
            </a:r>
            <a:r>
              <a:rPr sz="18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of the</a:t>
            </a:r>
            <a:r>
              <a:rPr sz="18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models, </a:t>
            </a:r>
            <a:r>
              <a:rPr sz="1800" spc="-49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then</a:t>
            </a:r>
            <a:r>
              <a:rPr sz="18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displayed</a:t>
            </a:r>
            <a:r>
              <a:rPr sz="180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 best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parameters</a:t>
            </a:r>
            <a:r>
              <a:rPr sz="18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using</a:t>
            </a:r>
            <a:r>
              <a:rPr sz="18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18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data</a:t>
            </a:r>
            <a:r>
              <a:rPr sz="18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attribute</a:t>
            </a:r>
            <a:r>
              <a:rPr sz="18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Arial MT"/>
                <a:cs typeface="Arial MT"/>
              </a:rPr>
              <a:t>best_params_</a:t>
            </a:r>
            <a:r>
              <a:rPr sz="18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and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 the </a:t>
            </a:r>
            <a:r>
              <a:rPr sz="18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accuracy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on</a:t>
            </a:r>
            <a:r>
              <a:rPr sz="18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18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validation</a:t>
            </a:r>
            <a:r>
              <a:rPr sz="1800" spc="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data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using</a:t>
            </a:r>
            <a:r>
              <a:rPr sz="18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 data</a:t>
            </a:r>
            <a:r>
              <a:rPr sz="18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attribute</a:t>
            </a:r>
            <a:r>
              <a:rPr sz="18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Arial MT"/>
                <a:cs typeface="Arial MT"/>
              </a:rPr>
              <a:t>best_score_.</a:t>
            </a:r>
            <a:endParaRPr sz="1800">
              <a:latin typeface="Arial MT"/>
              <a:cs typeface="Arial MT"/>
            </a:endParaRPr>
          </a:p>
          <a:p>
            <a:pPr marL="698500" lvl="1" indent="-229235">
              <a:lnSpc>
                <a:spcPts val="1985"/>
              </a:lnSpc>
              <a:spcBef>
                <a:spcPts val="1155"/>
              </a:spcBef>
              <a:buChar char="•"/>
              <a:tabLst>
                <a:tab pos="697865" algn="l"/>
                <a:tab pos="699135" algn="l"/>
              </a:tabLst>
            </a:pP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Finally</a:t>
            </a:r>
            <a:r>
              <a:rPr sz="18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using</a:t>
            </a:r>
            <a:r>
              <a:rPr sz="18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 method</a:t>
            </a:r>
            <a:r>
              <a:rPr sz="18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score</a:t>
            </a:r>
            <a:r>
              <a:rPr sz="18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to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calculate</a:t>
            </a:r>
            <a:r>
              <a:rPr sz="180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 accuracy</a:t>
            </a:r>
            <a:r>
              <a:rPr sz="18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on</a:t>
            </a:r>
            <a:r>
              <a:rPr sz="18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18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test data</a:t>
            </a:r>
            <a:r>
              <a:rPr sz="180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for</a:t>
            </a:r>
            <a:r>
              <a:rPr sz="18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each</a:t>
            </a:r>
            <a:endParaRPr sz="1800">
              <a:latin typeface="Arial MT"/>
              <a:cs typeface="Arial MT"/>
            </a:endParaRPr>
          </a:p>
          <a:p>
            <a:pPr marL="698500">
              <a:lnSpc>
                <a:spcPts val="2705"/>
              </a:lnSpc>
            </a:pP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model</a:t>
            </a:r>
            <a:r>
              <a:rPr sz="18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Arial MT"/>
                <a:cs typeface="Arial MT"/>
              </a:rPr>
              <a:t>and</a:t>
            </a:r>
            <a:r>
              <a:rPr sz="18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plotted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a</a:t>
            </a:r>
            <a:r>
              <a:rPr sz="18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confussion</a:t>
            </a:r>
            <a:r>
              <a:rPr sz="1800" spc="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matrix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 for</a:t>
            </a:r>
            <a:r>
              <a:rPr sz="18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each</a:t>
            </a:r>
            <a:r>
              <a:rPr sz="180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using</a:t>
            </a:r>
            <a:r>
              <a:rPr sz="18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18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test</a:t>
            </a:r>
            <a:r>
              <a:rPr sz="1800" spc="-10" dirty="0">
                <a:solidFill>
                  <a:srgbClr val="292929"/>
                </a:solidFill>
                <a:latin typeface="Arial MT"/>
                <a:cs typeface="Arial MT"/>
              </a:rPr>
              <a:t> and</a:t>
            </a:r>
            <a:r>
              <a:rPr sz="180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predicted</a:t>
            </a:r>
            <a:r>
              <a:rPr sz="18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outcomes</a:t>
            </a:r>
            <a:r>
              <a:rPr sz="2400" spc="-5" dirty="0">
                <a:latin typeface="Calibri"/>
                <a:cs typeface="Calibri"/>
              </a:rPr>
              <a:t>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spc="-5" dirty="0"/>
              <a:t>19</a:t>
            </a:fld>
            <a:endParaRPr spc="-5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44246"/>
            <a:ext cx="717994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spc="-5" dirty="0"/>
              <a:t>Predictive</a:t>
            </a:r>
            <a:r>
              <a:rPr sz="3700" spc="30" dirty="0"/>
              <a:t> </a:t>
            </a:r>
            <a:r>
              <a:rPr sz="3700" spc="-10" dirty="0"/>
              <a:t>Analysis</a:t>
            </a:r>
            <a:r>
              <a:rPr sz="3700" spc="30" dirty="0"/>
              <a:t> </a:t>
            </a:r>
            <a:r>
              <a:rPr sz="3700" spc="-5" dirty="0"/>
              <a:t>(Classification)</a:t>
            </a:r>
            <a:endParaRPr sz="37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241151" y="6085433"/>
            <a:ext cx="13843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solidFill>
                  <a:srgbClr val="1C7CDB"/>
                </a:solidFill>
                <a:latin typeface="Arial MT"/>
                <a:cs typeface="Arial MT"/>
              </a:rPr>
              <a:t>2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37640" y="1958746"/>
            <a:ext cx="2734945" cy="3103245"/>
          </a:xfrm>
          <a:prstGeom prst="rect">
            <a:avLst/>
          </a:prstGeom>
        </p:spPr>
        <p:txBody>
          <a:bodyPr vert="horz" wrap="square" lIns="0" tIns="189230" rIns="0" bIns="0" rtlCol="0">
            <a:spAutoFit/>
          </a:bodyPr>
          <a:lstStyle/>
          <a:p>
            <a:pPr marL="240665" indent="-228600">
              <a:lnSpc>
                <a:spcPct val="100000"/>
              </a:lnSpc>
              <a:spcBef>
                <a:spcPts val="149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Executive</a:t>
            </a:r>
            <a:r>
              <a:rPr sz="2200" spc="-3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Summary</a:t>
            </a:r>
            <a:endParaRPr sz="2200">
              <a:latin typeface="Arial MT"/>
              <a:cs typeface="Arial MT"/>
            </a:endParaRPr>
          </a:p>
          <a:p>
            <a:pPr marL="240665" indent="-228600">
              <a:lnSpc>
                <a:spcPct val="100000"/>
              </a:lnSpc>
              <a:spcBef>
                <a:spcPts val="1395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Introduction</a:t>
            </a:r>
            <a:endParaRPr sz="2200">
              <a:latin typeface="Arial MT"/>
              <a:cs typeface="Arial MT"/>
            </a:endParaRPr>
          </a:p>
          <a:p>
            <a:pPr marL="240665" indent="-228600">
              <a:lnSpc>
                <a:spcPct val="100000"/>
              </a:lnSpc>
              <a:spcBef>
                <a:spcPts val="140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Methodology</a:t>
            </a:r>
            <a:endParaRPr sz="2200">
              <a:latin typeface="Arial MT"/>
              <a:cs typeface="Arial MT"/>
            </a:endParaRPr>
          </a:p>
          <a:p>
            <a:pPr marL="240665" indent="-228600">
              <a:lnSpc>
                <a:spcPct val="100000"/>
              </a:lnSpc>
              <a:spcBef>
                <a:spcPts val="141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Results</a:t>
            </a:r>
            <a:endParaRPr sz="2200">
              <a:latin typeface="Arial MT"/>
              <a:cs typeface="Arial MT"/>
            </a:endParaRPr>
          </a:p>
          <a:p>
            <a:pPr marL="240665" indent="-228600">
              <a:lnSpc>
                <a:spcPct val="100000"/>
              </a:lnSpc>
              <a:spcBef>
                <a:spcPts val="139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Conclusion</a:t>
            </a:r>
            <a:endParaRPr sz="2200">
              <a:latin typeface="Arial MT"/>
              <a:cs typeface="Arial MT"/>
            </a:endParaRPr>
          </a:p>
          <a:p>
            <a:pPr marL="240665" indent="-228600">
              <a:lnSpc>
                <a:spcPct val="100000"/>
              </a:lnSpc>
              <a:spcBef>
                <a:spcPts val="1405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Appendix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69" y="444246"/>
            <a:ext cx="151320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spc="-5" dirty="0"/>
              <a:t>Outline</a:t>
            </a:r>
            <a:endParaRPr sz="37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28375" y="6085433"/>
            <a:ext cx="25146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solidFill>
                  <a:srgbClr val="1C7CDB"/>
                </a:solidFill>
                <a:latin typeface="Arial MT"/>
                <a:cs typeface="Arial MT"/>
              </a:rPr>
              <a:t>20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8969" y="1394205"/>
            <a:ext cx="9568815" cy="1366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95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2200" spc="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table</a:t>
            </a:r>
            <a:r>
              <a:rPr sz="22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below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shows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220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test</a:t>
            </a:r>
            <a:r>
              <a:rPr sz="22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data</a:t>
            </a:r>
            <a:r>
              <a:rPr sz="22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accuracy</a:t>
            </a:r>
            <a:r>
              <a:rPr sz="22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score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for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each of</a:t>
            </a:r>
            <a:r>
              <a:rPr sz="22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the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methods</a:t>
            </a:r>
            <a:r>
              <a:rPr sz="2200" spc="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comparing</a:t>
            </a:r>
            <a:r>
              <a:rPr sz="2200" spc="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them</a:t>
            </a:r>
            <a:r>
              <a:rPr sz="2200" spc="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to</a:t>
            </a:r>
            <a:r>
              <a:rPr sz="22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show</a:t>
            </a:r>
            <a:r>
              <a:rPr sz="22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which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performed</a:t>
            </a:r>
            <a:r>
              <a:rPr sz="2200" spc="6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best</a:t>
            </a:r>
            <a:r>
              <a:rPr sz="22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using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22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test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data </a:t>
            </a:r>
            <a:r>
              <a:rPr sz="2200" spc="-59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between</a:t>
            </a:r>
            <a:r>
              <a:rPr sz="220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SVM,</a:t>
            </a:r>
            <a:r>
              <a:rPr sz="2200" spc="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Classification</a:t>
            </a:r>
            <a:r>
              <a:rPr sz="22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Trees,</a:t>
            </a:r>
            <a:r>
              <a:rPr sz="2200" spc="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k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nearest</a:t>
            </a:r>
            <a:r>
              <a:rPr sz="22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neighbors</a:t>
            </a:r>
            <a:r>
              <a:rPr sz="22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and</a:t>
            </a:r>
            <a:r>
              <a:rPr sz="2200" spc="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Logistic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Regression;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48969" y="5479491"/>
            <a:ext cx="7751445" cy="10248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748030" indent="-228600">
              <a:lnSpc>
                <a:spcPct val="100000"/>
              </a:lnSpc>
              <a:spcBef>
                <a:spcPts val="95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GitHub</a:t>
            </a:r>
            <a:r>
              <a:rPr sz="2200" spc="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URL</a:t>
            </a:r>
            <a:r>
              <a:rPr sz="22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of the</a:t>
            </a:r>
            <a:r>
              <a:rPr sz="22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completed</a:t>
            </a:r>
            <a:r>
              <a:rPr sz="2200" spc="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predictive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analysis 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lab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Arial MT"/>
                <a:cs typeface="Arial MT"/>
              </a:rPr>
              <a:t>(</a:t>
            </a:r>
            <a:r>
              <a:rPr sz="1650" i="1" spc="-30" dirty="0">
                <a:solidFill>
                  <a:srgbClr val="292929"/>
                </a:solidFill>
                <a:latin typeface="Arial"/>
                <a:cs typeface="Arial"/>
              </a:rPr>
              <a:t>https://github.com/cgatama/SpaceX-Falcon-9-1st-stage-Success-Landing-</a:t>
            </a:r>
            <a:endParaRPr sz="1650">
              <a:latin typeface="Arial"/>
              <a:cs typeface="Arial"/>
            </a:endParaRPr>
          </a:p>
          <a:p>
            <a:pPr marL="240665">
              <a:lnSpc>
                <a:spcPts val="2590"/>
              </a:lnSpc>
            </a:pPr>
            <a:r>
              <a:rPr sz="1650" i="1" spc="-30" dirty="0">
                <a:solidFill>
                  <a:srgbClr val="292929"/>
                </a:solidFill>
                <a:latin typeface="Arial"/>
                <a:cs typeface="Arial"/>
              </a:rPr>
              <a:t>Prediction/blob/main/8.%20SpaceX%20Machine%20Learning%20Prediction.ipynb</a:t>
            </a:r>
            <a:r>
              <a:rPr sz="2200" spc="-30" dirty="0">
                <a:solidFill>
                  <a:srgbClr val="292929"/>
                </a:solidFill>
                <a:latin typeface="Arial MT"/>
                <a:cs typeface="Arial MT"/>
              </a:rPr>
              <a:t>)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48969" y="444246"/>
            <a:ext cx="717994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spc="-5" dirty="0"/>
              <a:t>Predictive</a:t>
            </a:r>
            <a:r>
              <a:rPr sz="3700" spc="30" dirty="0"/>
              <a:t> </a:t>
            </a:r>
            <a:r>
              <a:rPr sz="3700" spc="-10" dirty="0"/>
              <a:t>Analysis</a:t>
            </a:r>
            <a:r>
              <a:rPr sz="3700" spc="30" dirty="0"/>
              <a:t> </a:t>
            </a:r>
            <a:r>
              <a:rPr sz="3700" spc="-5" dirty="0"/>
              <a:t>(Classification)</a:t>
            </a:r>
            <a:endParaRPr sz="3700"/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72840" y="2409444"/>
            <a:ext cx="4710684" cy="2682239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9988" y="1652676"/>
            <a:ext cx="5364480" cy="1564005"/>
          </a:xfrm>
          <a:prstGeom prst="rect">
            <a:avLst/>
          </a:prstGeom>
        </p:spPr>
        <p:txBody>
          <a:bodyPr vert="horz" wrap="square" lIns="0" tIns="18923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49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Exploratory data</a:t>
            </a:r>
            <a:r>
              <a:rPr sz="2200" spc="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analysis</a:t>
            </a:r>
            <a:r>
              <a:rPr sz="2200" spc="-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results</a:t>
            </a:r>
            <a:endParaRPr sz="2200">
              <a:latin typeface="Arial MT"/>
              <a:cs typeface="Arial MT"/>
            </a:endParaRPr>
          </a:p>
          <a:p>
            <a:pPr marL="241300" indent="-228600">
              <a:lnSpc>
                <a:spcPct val="100000"/>
              </a:lnSpc>
              <a:spcBef>
                <a:spcPts val="1395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Interactive analytics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demo</a:t>
            </a:r>
            <a:r>
              <a:rPr sz="22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in</a:t>
            </a:r>
            <a:r>
              <a:rPr sz="22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screenshots</a:t>
            </a:r>
            <a:endParaRPr sz="2200">
              <a:latin typeface="Arial MT"/>
              <a:cs typeface="Arial MT"/>
            </a:endParaRPr>
          </a:p>
          <a:p>
            <a:pPr marL="241300" indent="-228600">
              <a:lnSpc>
                <a:spcPct val="100000"/>
              </a:lnSpc>
              <a:spcBef>
                <a:spcPts val="1405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Predictive</a:t>
            </a:r>
            <a:r>
              <a:rPr sz="2200" spc="-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analysis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results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128375" y="6071478"/>
            <a:ext cx="251460" cy="297180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04"/>
              </a:spcBef>
            </a:pPr>
            <a:r>
              <a:rPr sz="1600" spc="-5" dirty="0">
                <a:solidFill>
                  <a:srgbClr val="1C7CDB"/>
                </a:solidFill>
                <a:latin typeface="Arial MT"/>
                <a:cs typeface="Arial MT"/>
              </a:rPr>
              <a:t>21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44246"/>
            <a:ext cx="158877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spc="-10" dirty="0"/>
              <a:t>Results</a:t>
            </a:r>
            <a:endParaRPr sz="37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87239" cy="6857997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798576" y="2529839"/>
            <a:ext cx="1057910" cy="368935"/>
          </a:xfrm>
          <a:custGeom>
            <a:avLst/>
            <a:gdLst/>
            <a:ahLst/>
            <a:cxnLst/>
            <a:rect l="l" t="t" r="r" b="b"/>
            <a:pathLst>
              <a:path w="1057910" h="368935">
                <a:moveTo>
                  <a:pt x="1057656" y="0"/>
                </a:moveTo>
                <a:lnTo>
                  <a:pt x="0" y="0"/>
                </a:lnTo>
                <a:lnTo>
                  <a:pt x="0" y="368808"/>
                </a:lnTo>
                <a:lnTo>
                  <a:pt x="1057656" y="368808"/>
                </a:lnTo>
                <a:lnTo>
                  <a:pt x="1057656" y="0"/>
                </a:lnTo>
                <a:close/>
              </a:path>
            </a:pathLst>
          </a:custGeom>
          <a:solidFill>
            <a:srgbClr val="0947C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76706" y="2548254"/>
            <a:ext cx="8782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Section</a:t>
            </a:r>
            <a:r>
              <a:rPr sz="1800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613151" y="1575561"/>
            <a:ext cx="579374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A scatter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plot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of</a:t>
            </a:r>
            <a:r>
              <a:rPr sz="220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Flight Number</a:t>
            </a:r>
            <a:r>
              <a:rPr sz="2200" spc="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vs.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Launch</a:t>
            </a:r>
            <a:r>
              <a:rPr sz="2200" spc="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Site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8969" y="444246"/>
            <a:ext cx="632650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spc="-10" dirty="0">
                <a:solidFill>
                  <a:srgbClr val="0A48CA"/>
                </a:solidFill>
                <a:latin typeface="Arial MT"/>
                <a:cs typeface="Arial MT"/>
              </a:rPr>
              <a:t>Flight</a:t>
            </a:r>
            <a:r>
              <a:rPr sz="3700" spc="30" dirty="0">
                <a:solidFill>
                  <a:srgbClr val="0A48CA"/>
                </a:solidFill>
                <a:latin typeface="Arial MT"/>
                <a:cs typeface="Arial MT"/>
              </a:rPr>
              <a:t> </a:t>
            </a:r>
            <a:r>
              <a:rPr sz="3700" spc="-10" dirty="0">
                <a:solidFill>
                  <a:srgbClr val="0A48CA"/>
                </a:solidFill>
                <a:latin typeface="Arial MT"/>
                <a:cs typeface="Arial MT"/>
              </a:rPr>
              <a:t>Number</a:t>
            </a:r>
            <a:r>
              <a:rPr sz="3700" spc="25" dirty="0">
                <a:solidFill>
                  <a:srgbClr val="0A48CA"/>
                </a:solidFill>
                <a:latin typeface="Arial MT"/>
                <a:cs typeface="Arial MT"/>
              </a:rPr>
              <a:t> </a:t>
            </a:r>
            <a:r>
              <a:rPr sz="3700" spc="-5" dirty="0">
                <a:solidFill>
                  <a:srgbClr val="0A48CA"/>
                </a:solidFill>
                <a:latin typeface="Arial MT"/>
                <a:cs typeface="Arial MT"/>
              </a:rPr>
              <a:t>vs.</a:t>
            </a:r>
            <a:r>
              <a:rPr sz="3700" spc="-10" dirty="0">
                <a:solidFill>
                  <a:srgbClr val="0A48CA"/>
                </a:solidFill>
                <a:latin typeface="Arial MT"/>
                <a:cs typeface="Arial MT"/>
              </a:rPr>
              <a:t> Launch</a:t>
            </a:r>
            <a:r>
              <a:rPr sz="3700" spc="55" dirty="0">
                <a:solidFill>
                  <a:srgbClr val="0A48CA"/>
                </a:solidFill>
                <a:latin typeface="Arial MT"/>
                <a:cs typeface="Arial MT"/>
              </a:rPr>
              <a:t> </a:t>
            </a:r>
            <a:r>
              <a:rPr sz="3700" spc="-5" dirty="0">
                <a:solidFill>
                  <a:srgbClr val="0A48CA"/>
                </a:solidFill>
                <a:latin typeface="Arial MT"/>
                <a:cs typeface="Arial MT"/>
              </a:rPr>
              <a:t>Site</a:t>
            </a:r>
            <a:endParaRPr sz="37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39596" y="2089404"/>
            <a:ext cx="8314944" cy="4372356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spc="-5" dirty="0"/>
              <a:t>23</a:t>
            </a:fld>
            <a:endParaRPr spc="-5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444246"/>
            <a:ext cx="1005776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spc="-10" dirty="0">
                <a:solidFill>
                  <a:srgbClr val="0A48CA"/>
                </a:solidFill>
                <a:latin typeface="Arial MT"/>
                <a:cs typeface="Arial MT"/>
              </a:rPr>
              <a:t>Flight</a:t>
            </a:r>
            <a:r>
              <a:rPr sz="3700" spc="40" dirty="0">
                <a:solidFill>
                  <a:srgbClr val="0A48CA"/>
                </a:solidFill>
                <a:latin typeface="Arial MT"/>
                <a:cs typeface="Arial MT"/>
              </a:rPr>
              <a:t> </a:t>
            </a:r>
            <a:r>
              <a:rPr sz="3700" spc="-10" dirty="0">
                <a:solidFill>
                  <a:srgbClr val="0A48CA"/>
                </a:solidFill>
                <a:latin typeface="Arial MT"/>
                <a:cs typeface="Arial MT"/>
              </a:rPr>
              <a:t>Number</a:t>
            </a:r>
            <a:r>
              <a:rPr sz="3700" spc="35" dirty="0">
                <a:solidFill>
                  <a:srgbClr val="0A48CA"/>
                </a:solidFill>
                <a:latin typeface="Arial MT"/>
                <a:cs typeface="Arial MT"/>
              </a:rPr>
              <a:t> </a:t>
            </a:r>
            <a:r>
              <a:rPr sz="3700" spc="-5" dirty="0">
                <a:solidFill>
                  <a:srgbClr val="0A48CA"/>
                </a:solidFill>
                <a:latin typeface="Arial MT"/>
                <a:cs typeface="Arial MT"/>
              </a:rPr>
              <a:t>vs.</a:t>
            </a:r>
            <a:r>
              <a:rPr sz="3700" dirty="0">
                <a:solidFill>
                  <a:srgbClr val="0A48CA"/>
                </a:solidFill>
                <a:latin typeface="Arial MT"/>
                <a:cs typeface="Arial MT"/>
              </a:rPr>
              <a:t> </a:t>
            </a:r>
            <a:r>
              <a:rPr sz="3700" spc="-10" dirty="0">
                <a:solidFill>
                  <a:srgbClr val="0A48CA"/>
                </a:solidFill>
                <a:latin typeface="Arial MT"/>
                <a:cs typeface="Arial MT"/>
              </a:rPr>
              <a:t>Launch</a:t>
            </a:r>
            <a:r>
              <a:rPr sz="3700" spc="65" dirty="0">
                <a:solidFill>
                  <a:srgbClr val="0A48CA"/>
                </a:solidFill>
                <a:latin typeface="Arial MT"/>
                <a:cs typeface="Arial MT"/>
              </a:rPr>
              <a:t> </a:t>
            </a:r>
            <a:r>
              <a:rPr sz="3700" spc="-5" dirty="0">
                <a:solidFill>
                  <a:srgbClr val="0A48CA"/>
                </a:solidFill>
                <a:latin typeface="Arial MT"/>
                <a:cs typeface="Arial MT"/>
              </a:rPr>
              <a:t>Site</a:t>
            </a:r>
            <a:r>
              <a:rPr sz="3700" dirty="0">
                <a:solidFill>
                  <a:srgbClr val="0A48CA"/>
                </a:solidFill>
                <a:latin typeface="Arial MT"/>
                <a:cs typeface="Arial MT"/>
              </a:rPr>
              <a:t> </a:t>
            </a:r>
            <a:r>
              <a:rPr sz="3700" spc="-10" dirty="0">
                <a:solidFill>
                  <a:srgbClr val="0A48CA"/>
                </a:solidFill>
                <a:latin typeface="Arial MT"/>
                <a:cs typeface="Arial MT"/>
              </a:rPr>
              <a:t>with</a:t>
            </a:r>
            <a:r>
              <a:rPr sz="3700" spc="20" dirty="0">
                <a:solidFill>
                  <a:srgbClr val="0A48CA"/>
                </a:solidFill>
                <a:latin typeface="Arial MT"/>
                <a:cs typeface="Arial MT"/>
              </a:rPr>
              <a:t> </a:t>
            </a:r>
            <a:r>
              <a:rPr sz="3700" spc="-10" dirty="0">
                <a:solidFill>
                  <a:srgbClr val="0A48CA"/>
                </a:solidFill>
                <a:latin typeface="Arial MT"/>
                <a:cs typeface="Arial MT"/>
              </a:rPr>
              <a:t>explanations</a:t>
            </a:r>
            <a:endParaRPr sz="3700">
              <a:latin typeface="Arial MT"/>
              <a:cs typeface="Arial MT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65632" y="1391411"/>
            <a:ext cx="10076688" cy="5332476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450973" y="1315034"/>
            <a:ext cx="770572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A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scatter</a:t>
            </a:r>
            <a:r>
              <a:rPr sz="2200" spc="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plot</a:t>
            </a:r>
            <a:r>
              <a:rPr sz="22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with explanations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Flight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Number</a:t>
            </a:r>
            <a:r>
              <a:rPr sz="2200" spc="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vs.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Launch</a:t>
            </a:r>
            <a:r>
              <a:rPr sz="2200" spc="4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Site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spc="-5" dirty="0"/>
              <a:t>24</a:t>
            </a:fld>
            <a:endParaRPr spc="-5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21763" y="1355852"/>
            <a:ext cx="504571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A scatter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plot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of</a:t>
            </a:r>
            <a:r>
              <a:rPr sz="220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Payload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 vs.</a:t>
            </a:r>
            <a:r>
              <a:rPr sz="22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Launch</a:t>
            </a:r>
            <a:r>
              <a:rPr sz="2200" spc="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Site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58088" y="244602"/>
            <a:ext cx="506920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spc="-10" dirty="0">
                <a:solidFill>
                  <a:srgbClr val="0A48CA"/>
                </a:solidFill>
                <a:latin typeface="Arial MT"/>
                <a:cs typeface="Arial MT"/>
              </a:rPr>
              <a:t>Payload</a:t>
            </a:r>
            <a:r>
              <a:rPr sz="3700" spc="20" dirty="0">
                <a:solidFill>
                  <a:srgbClr val="0A48CA"/>
                </a:solidFill>
                <a:latin typeface="Arial MT"/>
                <a:cs typeface="Arial MT"/>
              </a:rPr>
              <a:t> </a:t>
            </a:r>
            <a:r>
              <a:rPr sz="3700" spc="-5" dirty="0">
                <a:solidFill>
                  <a:srgbClr val="0A48CA"/>
                </a:solidFill>
                <a:latin typeface="Arial MT"/>
                <a:cs typeface="Arial MT"/>
              </a:rPr>
              <a:t>vs.</a:t>
            </a:r>
            <a:r>
              <a:rPr sz="3700" spc="-15" dirty="0">
                <a:solidFill>
                  <a:srgbClr val="0A48CA"/>
                </a:solidFill>
                <a:latin typeface="Arial MT"/>
                <a:cs typeface="Arial MT"/>
              </a:rPr>
              <a:t> </a:t>
            </a:r>
            <a:r>
              <a:rPr sz="3700" spc="-10" dirty="0">
                <a:solidFill>
                  <a:srgbClr val="0A48CA"/>
                </a:solidFill>
                <a:latin typeface="Arial MT"/>
                <a:cs typeface="Arial MT"/>
              </a:rPr>
              <a:t>Launch</a:t>
            </a:r>
            <a:r>
              <a:rPr sz="3700" spc="30" dirty="0">
                <a:solidFill>
                  <a:srgbClr val="0A48CA"/>
                </a:solidFill>
                <a:latin typeface="Arial MT"/>
                <a:cs typeface="Arial MT"/>
              </a:rPr>
              <a:t> </a:t>
            </a:r>
            <a:r>
              <a:rPr sz="3700" spc="-5" dirty="0">
                <a:solidFill>
                  <a:srgbClr val="0A48CA"/>
                </a:solidFill>
                <a:latin typeface="Arial MT"/>
                <a:cs typeface="Arial MT"/>
              </a:rPr>
              <a:t>Site</a:t>
            </a:r>
            <a:endParaRPr sz="37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96111" y="1767839"/>
            <a:ext cx="10044684" cy="487680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spc="-5" dirty="0"/>
              <a:t>25</a:t>
            </a:fld>
            <a:endParaRPr spc="-5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41075" y="6084178"/>
            <a:ext cx="113030" cy="27178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1600" spc="-5" dirty="0">
                <a:solidFill>
                  <a:srgbClr val="1C7CDB"/>
                </a:solidFill>
                <a:latin typeface="Arial MT"/>
                <a:cs typeface="Arial MT"/>
              </a:rPr>
              <a:t>2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8969" y="230581"/>
            <a:ext cx="880300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spc="-10" dirty="0">
                <a:solidFill>
                  <a:srgbClr val="0A48CA"/>
                </a:solidFill>
                <a:latin typeface="Arial MT"/>
                <a:cs typeface="Arial MT"/>
              </a:rPr>
              <a:t>Payload</a:t>
            </a:r>
            <a:r>
              <a:rPr sz="3700" spc="45" dirty="0">
                <a:solidFill>
                  <a:srgbClr val="0A48CA"/>
                </a:solidFill>
                <a:latin typeface="Arial MT"/>
                <a:cs typeface="Arial MT"/>
              </a:rPr>
              <a:t> </a:t>
            </a:r>
            <a:r>
              <a:rPr sz="3700" spc="-5" dirty="0">
                <a:solidFill>
                  <a:srgbClr val="0A48CA"/>
                </a:solidFill>
                <a:latin typeface="Arial MT"/>
                <a:cs typeface="Arial MT"/>
              </a:rPr>
              <a:t>vs.</a:t>
            </a:r>
            <a:r>
              <a:rPr sz="3700" spc="5" dirty="0">
                <a:solidFill>
                  <a:srgbClr val="0A48CA"/>
                </a:solidFill>
                <a:latin typeface="Arial MT"/>
                <a:cs typeface="Arial MT"/>
              </a:rPr>
              <a:t> </a:t>
            </a:r>
            <a:r>
              <a:rPr sz="3700" spc="-10" dirty="0">
                <a:solidFill>
                  <a:srgbClr val="0A48CA"/>
                </a:solidFill>
                <a:latin typeface="Arial MT"/>
                <a:cs typeface="Arial MT"/>
              </a:rPr>
              <a:t>Launch</a:t>
            </a:r>
            <a:r>
              <a:rPr sz="3700" spc="40" dirty="0">
                <a:solidFill>
                  <a:srgbClr val="0A48CA"/>
                </a:solidFill>
                <a:latin typeface="Arial MT"/>
                <a:cs typeface="Arial MT"/>
              </a:rPr>
              <a:t> </a:t>
            </a:r>
            <a:r>
              <a:rPr sz="3700" spc="-5" dirty="0">
                <a:solidFill>
                  <a:srgbClr val="0A48CA"/>
                </a:solidFill>
                <a:latin typeface="Arial MT"/>
                <a:cs typeface="Arial MT"/>
              </a:rPr>
              <a:t>Site</a:t>
            </a:r>
            <a:r>
              <a:rPr sz="3700" spc="20" dirty="0">
                <a:solidFill>
                  <a:srgbClr val="0A48CA"/>
                </a:solidFill>
                <a:latin typeface="Arial MT"/>
                <a:cs typeface="Arial MT"/>
              </a:rPr>
              <a:t> </a:t>
            </a:r>
            <a:r>
              <a:rPr sz="3700" spc="-10" dirty="0">
                <a:solidFill>
                  <a:srgbClr val="0A48CA"/>
                </a:solidFill>
                <a:latin typeface="Arial MT"/>
                <a:cs typeface="Arial MT"/>
              </a:rPr>
              <a:t>with</a:t>
            </a:r>
            <a:r>
              <a:rPr sz="3700" spc="20" dirty="0">
                <a:solidFill>
                  <a:srgbClr val="0A48CA"/>
                </a:solidFill>
                <a:latin typeface="Arial MT"/>
                <a:cs typeface="Arial MT"/>
              </a:rPr>
              <a:t> </a:t>
            </a:r>
            <a:r>
              <a:rPr sz="3700" spc="-10" dirty="0">
                <a:solidFill>
                  <a:srgbClr val="0A48CA"/>
                </a:solidFill>
                <a:latin typeface="Arial MT"/>
                <a:cs typeface="Arial MT"/>
              </a:rPr>
              <a:t>explanations</a:t>
            </a:r>
            <a:endParaRPr sz="37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51560" y="1488947"/>
            <a:ext cx="10233660" cy="5103876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006598" y="1254633"/>
            <a:ext cx="504190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A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scatter</a:t>
            </a:r>
            <a:r>
              <a:rPr sz="22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plot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of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 Payload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 vs.</a:t>
            </a:r>
            <a:r>
              <a:rPr sz="22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Launch Site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241151" y="6071478"/>
            <a:ext cx="138430" cy="297180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04"/>
              </a:spcBef>
            </a:pPr>
            <a:r>
              <a:rPr sz="1600" spc="-5" dirty="0">
                <a:solidFill>
                  <a:srgbClr val="1C7CDB"/>
                </a:solidFill>
                <a:latin typeface="Arial MT"/>
                <a:cs typeface="Arial MT"/>
              </a:rPr>
              <a:t>6</a:t>
            </a:r>
            <a:endParaRPr sz="16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1363725"/>
            <a:ext cx="7112634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Show a</a:t>
            </a:r>
            <a:r>
              <a:rPr sz="220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bar</a:t>
            </a:r>
            <a:r>
              <a:rPr sz="2200" spc="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chart</a:t>
            </a:r>
            <a:r>
              <a:rPr sz="2200" spc="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for</a:t>
            </a:r>
            <a:r>
              <a:rPr sz="22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22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success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rate</a:t>
            </a:r>
            <a:r>
              <a:rPr sz="2200" spc="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of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each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orbit</a:t>
            </a:r>
            <a:r>
              <a:rPr sz="2200" spc="5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type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44246"/>
            <a:ext cx="597852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spc="-5" dirty="0"/>
              <a:t>Success</a:t>
            </a:r>
            <a:r>
              <a:rPr sz="3700" spc="10" dirty="0"/>
              <a:t> </a:t>
            </a:r>
            <a:r>
              <a:rPr sz="3700" spc="-10" dirty="0"/>
              <a:t>Rate</a:t>
            </a:r>
            <a:r>
              <a:rPr sz="3700" spc="5" dirty="0"/>
              <a:t> </a:t>
            </a:r>
            <a:r>
              <a:rPr sz="3700" spc="-5" dirty="0"/>
              <a:t>vs.</a:t>
            </a:r>
            <a:r>
              <a:rPr sz="3700" spc="-10" dirty="0"/>
              <a:t> </a:t>
            </a:r>
            <a:r>
              <a:rPr sz="3700" spc="-5" dirty="0"/>
              <a:t>Orbit</a:t>
            </a:r>
            <a:r>
              <a:rPr sz="3700" spc="-10" dirty="0"/>
              <a:t> </a:t>
            </a:r>
            <a:r>
              <a:rPr sz="3700" spc="-5" dirty="0"/>
              <a:t>Type</a:t>
            </a:r>
            <a:endParaRPr sz="37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33955" y="1844039"/>
            <a:ext cx="6342888" cy="4593336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spc="-5" dirty="0"/>
              <a:t>27</a:t>
            </a:fld>
            <a:endParaRPr spc="-5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1363725"/>
            <a:ext cx="7042784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Show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2200" spc="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screenshot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of</a:t>
            </a:r>
            <a:r>
              <a:rPr sz="22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bar</a:t>
            </a:r>
            <a:r>
              <a:rPr sz="220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chart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with</a:t>
            </a:r>
            <a:r>
              <a:rPr sz="22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explanations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44246"/>
            <a:ext cx="971423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spc="-5" dirty="0"/>
              <a:t>Success</a:t>
            </a:r>
            <a:r>
              <a:rPr sz="3700" spc="30" dirty="0"/>
              <a:t> </a:t>
            </a:r>
            <a:r>
              <a:rPr sz="3700" spc="-10" dirty="0"/>
              <a:t>Rate</a:t>
            </a:r>
            <a:r>
              <a:rPr sz="3700" spc="20" dirty="0"/>
              <a:t> </a:t>
            </a:r>
            <a:r>
              <a:rPr sz="3700" spc="-5" dirty="0"/>
              <a:t>vs.</a:t>
            </a:r>
            <a:r>
              <a:rPr sz="3700" spc="10" dirty="0"/>
              <a:t> </a:t>
            </a:r>
            <a:r>
              <a:rPr sz="3700" spc="-5" dirty="0"/>
              <a:t>Orbit</a:t>
            </a:r>
            <a:r>
              <a:rPr sz="3700" spc="10" dirty="0"/>
              <a:t> </a:t>
            </a:r>
            <a:r>
              <a:rPr sz="3700" spc="-5" dirty="0"/>
              <a:t>Type</a:t>
            </a:r>
            <a:r>
              <a:rPr sz="3700" spc="20" dirty="0"/>
              <a:t> </a:t>
            </a:r>
            <a:r>
              <a:rPr sz="3700" spc="-10" dirty="0"/>
              <a:t>with</a:t>
            </a:r>
            <a:r>
              <a:rPr sz="3700" dirty="0"/>
              <a:t> </a:t>
            </a:r>
            <a:r>
              <a:rPr sz="3700" spc="-10" dirty="0"/>
              <a:t>explanations</a:t>
            </a:r>
            <a:endParaRPr sz="37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9619" y="1844039"/>
            <a:ext cx="10515600" cy="4658868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spc="-5" dirty="0"/>
              <a:t>28</a:t>
            </a:fld>
            <a:endParaRPr spc="-5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1619504"/>
            <a:ext cx="2399665" cy="1031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5080" indent="-228600" algn="just">
              <a:lnSpc>
                <a:spcPct val="100000"/>
              </a:lnSpc>
              <a:spcBef>
                <a:spcPts val="95"/>
              </a:spcBef>
              <a:buChar char="•"/>
              <a:tabLst>
                <a:tab pos="241300" algn="l"/>
              </a:tabLst>
            </a:pP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A scatter point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of </a:t>
            </a:r>
            <a:r>
              <a:rPr sz="2200" spc="-6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Flight number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vs. </a:t>
            </a:r>
            <a:r>
              <a:rPr sz="2200" spc="-60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Orbit</a:t>
            </a:r>
            <a:r>
              <a:rPr sz="22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type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44246"/>
            <a:ext cx="603313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spc="-10" dirty="0"/>
              <a:t>Flight</a:t>
            </a:r>
            <a:r>
              <a:rPr sz="3700" spc="30" dirty="0"/>
              <a:t> </a:t>
            </a:r>
            <a:r>
              <a:rPr sz="3700" spc="-10" dirty="0"/>
              <a:t>Number</a:t>
            </a:r>
            <a:r>
              <a:rPr sz="3700" spc="25" dirty="0"/>
              <a:t> </a:t>
            </a:r>
            <a:r>
              <a:rPr sz="3700" spc="-5" dirty="0"/>
              <a:t>vs.</a:t>
            </a:r>
            <a:r>
              <a:rPr sz="3700" spc="-10" dirty="0"/>
              <a:t> </a:t>
            </a:r>
            <a:r>
              <a:rPr sz="3700" spc="-5" dirty="0"/>
              <a:t>Orbit Type</a:t>
            </a:r>
            <a:endParaRPr sz="37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81755" y="1376172"/>
            <a:ext cx="8267700" cy="5199888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spc="-5" dirty="0"/>
              <a:t>29</a:t>
            </a:fld>
            <a:endParaRPr spc="-5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241151" y="6085433"/>
            <a:ext cx="13843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solidFill>
                  <a:srgbClr val="1C7CDB"/>
                </a:solidFill>
                <a:latin typeface="Arial MT"/>
                <a:cs typeface="Arial MT"/>
              </a:rPr>
              <a:t>3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252524" y="1348486"/>
            <a:ext cx="8531860" cy="37655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0665" indent="-228600">
              <a:lnSpc>
                <a:spcPct val="100000"/>
              </a:lnSpc>
              <a:spcBef>
                <a:spcPts val="105"/>
              </a:spcBef>
              <a:buChar char="•"/>
              <a:tabLst>
                <a:tab pos="240665" algn="l"/>
                <a:tab pos="241300" algn="l"/>
              </a:tabLst>
            </a:pP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Summary</a:t>
            </a:r>
            <a:r>
              <a:rPr sz="2000" spc="-5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Arial MT"/>
                <a:cs typeface="Arial MT"/>
              </a:rPr>
              <a:t>of</a:t>
            </a:r>
            <a:r>
              <a:rPr sz="2000" spc="-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methodologies</a:t>
            </a:r>
            <a:endParaRPr sz="2000">
              <a:latin typeface="Arial MT"/>
              <a:cs typeface="Arial MT"/>
            </a:endParaRPr>
          </a:p>
          <a:p>
            <a:pPr marL="697865" lvl="1" indent="-229235">
              <a:lnSpc>
                <a:spcPct val="100000"/>
              </a:lnSpc>
              <a:spcBef>
                <a:spcPts val="1405"/>
              </a:spcBef>
              <a:buChar char="-"/>
              <a:tabLst>
                <a:tab pos="697865" algn="l"/>
                <a:tab pos="698500" algn="l"/>
              </a:tabLst>
            </a:pPr>
            <a:r>
              <a:rPr sz="1600" spc="-5" dirty="0">
                <a:solidFill>
                  <a:srgbClr val="292929"/>
                </a:solidFill>
                <a:latin typeface="Arial MT"/>
                <a:cs typeface="Arial MT"/>
              </a:rPr>
              <a:t>SpaceX</a:t>
            </a:r>
            <a:r>
              <a:rPr sz="16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Arial MT"/>
                <a:cs typeface="Arial MT"/>
              </a:rPr>
              <a:t>Data</a:t>
            </a:r>
            <a:r>
              <a:rPr sz="160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Arial MT"/>
                <a:cs typeface="Arial MT"/>
              </a:rPr>
              <a:t>Collection</a:t>
            </a:r>
            <a:r>
              <a:rPr sz="1600" spc="-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Arial MT"/>
                <a:cs typeface="Arial MT"/>
              </a:rPr>
              <a:t>using</a:t>
            </a:r>
            <a:r>
              <a:rPr sz="1600" spc="-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Arial MT"/>
                <a:cs typeface="Arial MT"/>
              </a:rPr>
              <a:t>SpaceX</a:t>
            </a:r>
            <a:r>
              <a:rPr sz="16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Arial MT"/>
                <a:cs typeface="Arial MT"/>
              </a:rPr>
              <a:t>API</a:t>
            </a:r>
            <a:endParaRPr sz="1600">
              <a:latin typeface="Arial MT"/>
              <a:cs typeface="Arial MT"/>
            </a:endParaRPr>
          </a:p>
          <a:p>
            <a:pPr marL="697865" lvl="1" indent="-229235">
              <a:lnSpc>
                <a:spcPct val="100000"/>
              </a:lnSpc>
              <a:spcBef>
                <a:spcPts val="1410"/>
              </a:spcBef>
              <a:buChar char="-"/>
              <a:tabLst>
                <a:tab pos="697865" algn="l"/>
                <a:tab pos="698500" algn="l"/>
              </a:tabLst>
            </a:pPr>
            <a:r>
              <a:rPr sz="1600" spc="-5" dirty="0">
                <a:solidFill>
                  <a:srgbClr val="292929"/>
                </a:solidFill>
                <a:latin typeface="Arial MT"/>
                <a:cs typeface="Arial MT"/>
              </a:rPr>
              <a:t>SpaceX</a:t>
            </a:r>
            <a:r>
              <a:rPr sz="16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Arial MT"/>
                <a:cs typeface="Arial MT"/>
              </a:rPr>
              <a:t>Data</a:t>
            </a:r>
            <a:r>
              <a:rPr sz="16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Arial MT"/>
                <a:cs typeface="Arial MT"/>
              </a:rPr>
              <a:t>Collection</a:t>
            </a:r>
            <a:r>
              <a:rPr sz="1600" spc="-3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Arial MT"/>
                <a:cs typeface="Arial MT"/>
              </a:rPr>
              <a:t>with Web Scraping</a:t>
            </a:r>
            <a:endParaRPr sz="1600">
              <a:latin typeface="Arial MT"/>
              <a:cs typeface="Arial MT"/>
            </a:endParaRPr>
          </a:p>
          <a:p>
            <a:pPr marL="697865" lvl="1" indent="-229235">
              <a:lnSpc>
                <a:spcPct val="100000"/>
              </a:lnSpc>
              <a:spcBef>
                <a:spcPts val="1400"/>
              </a:spcBef>
              <a:buChar char="-"/>
              <a:tabLst>
                <a:tab pos="697865" algn="l"/>
                <a:tab pos="698500" algn="l"/>
              </a:tabLst>
            </a:pPr>
            <a:r>
              <a:rPr sz="1600" spc="-5" dirty="0">
                <a:solidFill>
                  <a:srgbClr val="292929"/>
                </a:solidFill>
                <a:latin typeface="Arial MT"/>
                <a:cs typeface="Arial MT"/>
              </a:rPr>
              <a:t>SpaceX</a:t>
            </a:r>
            <a:r>
              <a:rPr sz="1600" spc="-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Arial MT"/>
                <a:cs typeface="Arial MT"/>
              </a:rPr>
              <a:t>Data</a:t>
            </a:r>
            <a:r>
              <a:rPr sz="16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Arial MT"/>
                <a:cs typeface="Arial MT"/>
              </a:rPr>
              <a:t>Wrangling</a:t>
            </a:r>
            <a:endParaRPr sz="1600">
              <a:latin typeface="Arial MT"/>
              <a:cs typeface="Arial MT"/>
            </a:endParaRPr>
          </a:p>
          <a:p>
            <a:pPr marL="697865" lvl="1" indent="-229235">
              <a:lnSpc>
                <a:spcPct val="100000"/>
              </a:lnSpc>
              <a:spcBef>
                <a:spcPts val="1395"/>
              </a:spcBef>
              <a:buChar char="-"/>
              <a:tabLst>
                <a:tab pos="697865" algn="l"/>
                <a:tab pos="698500" algn="l"/>
              </a:tabLst>
            </a:pPr>
            <a:r>
              <a:rPr sz="1600" spc="-5" dirty="0">
                <a:solidFill>
                  <a:srgbClr val="292929"/>
                </a:solidFill>
                <a:latin typeface="Arial MT"/>
                <a:cs typeface="Arial MT"/>
              </a:rPr>
              <a:t>SpaceX</a:t>
            </a:r>
            <a:r>
              <a:rPr sz="1600" spc="-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Arial MT"/>
                <a:cs typeface="Arial MT"/>
              </a:rPr>
              <a:t>Exploratory</a:t>
            </a:r>
            <a:r>
              <a:rPr sz="1600" spc="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Arial MT"/>
                <a:cs typeface="Arial MT"/>
              </a:rPr>
              <a:t>Data </a:t>
            </a:r>
            <a:r>
              <a:rPr sz="1600" spc="-5" dirty="0">
                <a:solidFill>
                  <a:srgbClr val="292929"/>
                </a:solidFill>
                <a:latin typeface="Arial MT"/>
                <a:cs typeface="Arial MT"/>
              </a:rPr>
              <a:t>Analysis</a:t>
            </a:r>
            <a:r>
              <a:rPr sz="16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Arial MT"/>
                <a:cs typeface="Arial MT"/>
              </a:rPr>
              <a:t>using</a:t>
            </a:r>
            <a:r>
              <a:rPr sz="16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Arial MT"/>
                <a:cs typeface="Arial MT"/>
              </a:rPr>
              <a:t>SQL</a:t>
            </a:r>
            <a:endParaRPr sz="1600">
              <a:latin typeface="Arial MT"/>
              <a:cs typeface="Arial MT"/>
            </a:endParaRPr>
          </a:p>
          <a:p>
            <a:pPr marL="697865" lvl="1" indent="-229235">
              <a:lnSpc>
                <a:spcPct val="100000"/>
              </a:lnSpc>
              <a:spcBef>
                <a:spcPts val="1400"/>
              </a:spcBef>
              <a:buChar char="-"/>
              <a:tabLst>
                <a:tab pos="697865" algn="l"/>
                <a:tab pos="698500" algn="l"/>
              </a:tabLst>
            </a:pPr>
            <a:r>
              <a:rPr sz="1600" spc="-5" dirty="0">
                <a:solidFill>
                  <a:srgbClr val="292929"/>
                </a:solidFill>
                <a:latin typeface="Arial MT"/>
                <a:cs typeface="Arial MT"/>
              </a:rPr>
              <a:t>Space-X</a:t>
            </a:r>
            <a:r>
              <a:rPr sz="16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Arial MT"/>
                <a:cs typeface="Arial MT"/>
              </a:rPr>
              <a:t>EDA</a:t>
            </a:r>
            <a:r>
              <a:rPr sz="16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Arial MT"/>
                <a:cs typeface="Arial MT"/>
              </a:rPr>
              <a:t>DataViz</a:t>
            </a:r>
            <a:r>
              <a:rPr sz="16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Arial MT"/>
                <a:cs typeface="Arial MT"/>
              </a:rPr>
              <a:t>Using</a:t>
            </a:r>
            <a:r>
              <a:rPr sz="1600" spc="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Arial MT"/>
                <a:cs typeface="Arial MT"/>
              </a:rPr>
              <a:t>Python</a:t>
            </a:r>
            <a:r>
              <a:rPr sz="160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Arial MT"/>
                <a:cs typeface="Arial MT"/>
              </a:rPr>
              <a:t>Pandas and</a:t>
            </a:r>
            <a:r>
              <a:rPr sz="1600" spc="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Arial MT"/>
                <a:cs typeface="Arial MT"/>
              </a:rPr>
              <a:t>Matplotlib</a:t>
            </a:r>
            <a:endParaRPr sz="1600">
              <a:latin typeface="Arial MT"/>
              <a:cs typeface="Arial MT"/>
            </a:endParaRPr>
          </a:p>
          <a:p>
            <a:pPr marL="697865" lvl="1" indent="-229235">
              <a:lnSpc>
                <a:spcPct val="100000"/>
              </a:lnSpc>
              <a:spcBef>
                <a:spcPts val="1410"/>
              </a:spcBef>
              <a:buChar char="-"/>
              <a:tabLst>
                <a:tab pos="697865" algn="l"/>
                <a:tab pos="698500" algn="l"/>
              </a:tabLst>
            </a:pPr>
            <a:r>
              <a:rPr sz="1600" spc="-5" dirty="0">
                <a:solidFill>
                  <a:srgbClr val="292929"/>
                </a:solidFill>
                <a:latin typeface="Arial MT"/>
                <a:cs typeface="Arial MT"/>
              </a:rPr>
              <a:t>Space-X</a:t>
            </a:r>
            <a:r>
              <a:rPr sz="16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Arial MT"/>
                <a:cs typeface="Arial MT"/>
              </a:rPr>
              <a:t>Launch</a:t>
            </a:r>
            <a:r>
              <a:rPr sz="16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Arial MT"/>
                <a:cs typeface="Arial MT"/>
              </a:rPr>
              <a:t>Sites</a:t>
            </a:r>
            <a:r>
              <a:rPr sz="1600" spc="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Arial MT"/>
                <a:cs typeface="Arial MT"/>
              </a:rPr>
              <a:t>Analysis</a:t>
            </a:r>
            <a:r>
              <a:rPr sz="16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Arial MT"/>
                <a:cs typeface="Arial MT"/>
              </a:rPr>
              <a:t>with Folium-Interactive</a:t>
            </a:r>
            <a:r>
              <a:rPr sz="1600" spc="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Arial MT"/>
                <a:cs typeface="Arial MT"/>
              </a:rPr>
              <a:t>Visual Analytics</a:t>
            </a:r>
            <a:r>
              <a:rPr sz="1600" spc="-10" dirty="0">
                <a:solidFill>
                  <a:srgbClr val="292929"/>
                </a:solidFill>
                <a:latin typeface="Arial MT"/>
                <a:cs typeface="Arial MT"/>
              </a:rPr>
              <a:t> and</a:t>
            </a:r>
            <a:r>
              <a:rPr sz="1600" spc="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Arial MT"/>
                <a:cs typeface="Arial MT"/>
              </a:rPr>
              <a:t>Ploty</a:t>
            </a:r>
            <a:r>
              <a:rPr sz="1600" spc="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Arial MT"/>
                <a:cs typeface="Arial MT"/>
              </a:rPr>
              <a:t>Dash</a:t>
            </a:r>
            <a:endParaRPr sz="1600">
              <a:latin typeface="Arial MT"/>
              <a:cs typeface="Arial MT"/>
            </a:endParaRPr>
          </a:p>
          <a:p>
            <a:pPr marL="697865" lvl="1" indent="-229235">
              <a:lnSpc>
                <a:spcPct val="100000"/>
              </a:lnSpc>
              <a:spcBef>
                <a:spcPts val="1390"/>
              </a:spcBef>
              <a:buChar char="-"/>
              <a:tabLst>
                <a:tab pos="697865" algn="l"/>
                <a:tab pos="698500" algn="l"/>
              </a:tabLst>
            </a:pPr>
            <a:r>
              <a:rPr sz="1600" spc="-5" dirty="0">
                <a:solidFill>
                  <a:srgbClr val="292929"/>
                </a:solidFill>
                <a:latin typeface="Arial MT"/>
                <a:cs typeface="Arial MT"/>
              </a:rPr>
              <a:t>SpaceX</a:t>
            </a:r>
            <a:r>
              <a:rPr sz="16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Arial MT"/>
                <a:cs typeface="Arial MT"/>
              </a:rPr>
              <a:t>Machine </a:t>
            </a:r>
            <a:r>
              <a:rPr sz="1600" spc="-10" dirty="0">
                <a:solidFill>
                  <a:srgbClr val="292929"/>
                </a:solidFill>
                <a:latin typeface="Arial MT"/>
                <a:cs typeface="Arial MT"/>
              </a:rPr>
              <a:t>Learning</a:t>
            </a:r>
            <a:r>
              <a:rPr sz="160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Arial MT"/>
                <a:cs typeface="Arial MT"/>
              </a:rPr>
              <a:t>Landing</a:t>
            </a:r>
            <a:r>
              <a:rPr sz="1600" spc="-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Arial MT"/>
                <a:cs typeface="Arial MT"/>
              </a:rPr>
              <a:t>Prediction</a:t>
            </a:r>
            <a:endParaRPr sz="1600">
              <a:latin typeface="Arial MT"/>
              <a:cs typeface="Arial MT"/>
            </a:endParaRPr>
          </a:p>
          <a:p>
            <a:pPr marL="240665" indent="-228600">
              <a:lnSpc>
                <a:spcPct val="100000"/>
              </a:lnSpc>
              <a:spcBef>
                <a:spcPts val="1390"/>
              </a:spcBef>
              <a:buChar char="•"/>
              <a:tabLst>
                <a:tab pos="240665" algn="l"/>
                <a:tab pos="241300" algn="l"/>
              </a:tabLst>
            </a:pP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Summary</a:t>
            </a:r>
            <a:r>
              <a:rPr sz="2000" spc="-5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Arial MT"/>
                <a:cs typeface="Arial MT"/>
              </a:rPr>
              <a:t>of</a:t>
            </a:r>
            <a:r>
              <a:rPr sz="2000" spc="-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Arial MT"/>
                <a:cs typeface="Arial MT"/>
              </a:rPr>
              <a:t>all</a:t>
            </a:r>
            <a:r>
              <a:rPr sz="2000" spc="-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results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709673" y="5269229"/>
            <a:ext cx="4214495" cy="11118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Char char="-"/>
              <a:tabLst>
                <a:tab pos="240665" algn="l"/>
                <a:tab pos="241300" algn="l"/>
              </a:tabLst>
            </a:pPr>
            <a:r>
              <a:rPr sz="1600" spc="-5" dirty="0">
                <a:solidFill>
                  <a:srgbClr val="292929"/>
                </a:solidFill>
                <a:latin typeface="Arial MT"/>
                <a:cs typeface="Arial MT"/>
              </a:rPr>
              <a:t>EDA</a:t>
            </a:r>
            <a:r>
              <a:rPr sz="1600" spc="-4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Arial MT"/>
                <a:cs typeface="Arial MT"/>
              </a:rPr>
              <a:t>results</a:t>
            </a:r>
            <a:endParaRPr sz="1600">
              <a:latin typeface="Arial MT"/>
              <a:cs typeface="Arial MT"/>
            </a:endParaRPr>
          </a:p>
          <a:p>
            <a:pPr marL="241300" indent="-228600">
              <a:lnSpc>
                <a:spcPct val="100000"/>
              </a:lnSpc>
              <a:spcBef>
                <a:spcPts val="1390"/>
              </a:spcBef>
              <a:buChar char="-"/>
              <a:tabLst>
                <a:tab pos="240665" algn="l"/>
                <a:tab pos="241300" algn="l"/>
              </a:tabLst>
            </a:pPr>
            <a:r>
              <a:rPr sz="1600" spc="-5" dirty="0">
                <a:solidFill>
                  <a:srgbClr val="292929"/>
                </a:solidFill>
                <a:latin typeface="Arial MT"/>
                <a:cs typeface="Arial MT"/>
              </a:rPr>
              <a:t>Interactive</a:t>
            </a:r>
            <a:r>
              <a:rPr sz="160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Arial MT"/>
                <a:cs typeface="Arial MT"/>
              </a:rPr>
              <a:t>Visual</a:t>
            </a:r>
            <a:r>
              <a:rPr sz="16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Arial MT"/>
                <a:cs typeface="Arial MT"/>
              </a:rPr>
              <a:t>Analytics</a:t>
            </a:r>
            <a:r>
              <a:rPr sz="1600" spc="-10" dirty="0">
                <a:solidFill>
                  <a:srgbClr val="292929"/>
                </a:solidFill>
                <a:latin typeface="Arial MT"/>
                <a:cs typeface="Arial MT"/>
              </a:rPr>
              <a:t> and</a:t>
            </a:r>
            <a:r>
              <a:rPr sz="1600" spc="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Arial MT"/>
                <a:cs typeface="Arial MT"/>
              </a:rPr>
              <a:t>Dashboards</a:t>
            </a:r>
            <a:endParaRPr sz="1600">
              <a:latin typeface="Arial MT"/>
              <a:cs typeface="Arial MT"/>
            </a:endParaRPr>
          </a:p>
          <a:p>
            <a:pPr marL="241300" indent="-228600">
              <a:lnSpc>
                <a:spcPct val="100000"/>
              </a:lnSpc>
              <a:spcBef>
                <a:spcPts val="1405"/>
              </a:spcBef>
              <a:buChar char="-"/>
              <a:tabLst>
                <a:tab pos="240665" algn="l"/>
                <a:tab pos="241300" algn="l"/>
              </a:tabLst>
            </a:pPr>
            <a:r>
              <a:rPr sz="1600" spc="-5" dirty="0">
                <a:solidFill>
                  <a:srgbClr val="292929"/>
                </a:solidFill>
                <a:latin typeface="Arial MT"/>
                <a:cs typeface="Arial MT"/>
              </a:rPr>
              <a:t>Predictive</a:t>
            </a:r>
            <a:r>
              <a:rPr sz="1600" spc="-3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Arial MT"/>
                <a:cs typeface="Arial MT"/>
              </a:rPr>
              <a:t>Analysis(Classification)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48969" y="444246"/>
            <a:ext cx="420306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spc="-5" dirty="0"/>
              <a:t>Executive</a:t>
            </a:r>
            <a:r>
              <a:rPr sz="3700" spc="-35" dirty="0"/>
              <a:t> </a:t>
            </a:r>
            <a:r>
              <a:rPr sz="3700" spc="-5" dirty="0"/>
              <a:t>Summary</a:t>
            </a:r>
            <a:endParaRPr sz="37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8969" y="444246"/>
            <a:ext cx="963930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spc="-10" dirty="0"/>
              <a:t>Flight</a:t>
            </a:r>
            <a:r>
              <a:rPr sz="3700" spc="40" dirty="0"/>
              <a:t> </a:t>
            </a:r>
            <a:r>
              <a:rPr sz="3700" spc="-10" dirty="0"/>
              <a:t>Number</a:t>
            </a:r>
            <a:r>
              <a:rPr sz="3700" spc="40" dirty="0"/>
              <a:t> </a:t>
            </a:r>
            <a:r>
              <a:rPr sz="3700" spc="-5" dirty="0"/>
              <a:t>vs.</a:t>
            </a:r>
            <a:r>
              <a:rPr sz="3700" spc="20" dirty="0"/>
              <a:t> </a:t>
            </a:r>
            <a:r>
              <a:rPr sz="3700" spc="-5" dirty="0"/>
              <a:t>Orbit</a:t>
            </a:r>
            <a:r>
              <a:rPr sz="3700" spc="15" dirty="0"/>
              <a:t> </a:t>
            </a:r>
            <a:r>
              <a:rPr sz="3700" spc="-10" dirty="0"/>
              <a:t>Typewith</a:t>
            </a:r>
            <a:r>
              <a:rPr sz="3700" spc="50" dirty="0"/>
              <a:t> </a:t>
            </a:r>
            <a:r>
              <a:rPr sz="3700" spc="-10" dirty="0"/>
              <a:t>explanations</a:t>
            </a:r>
            <a:endParaRPr sz="37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96339" y="1339596"/>
            <a:ext cx="9634728" cy="5340096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spc="-5" dirty="0"/>
              <a:t>30</a:t>
            </a:fld>
            <a:endParaRPr spc="-5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49351" y="1531366"/>
            <a:ext cx="2541270" cy="37731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ts val="2245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latin typeface="Calibri"/>
                <a:cs typeface="Calibri"/>
              </a:rPr>
              <a:t>With</a:t>
            </a:r>
            <a:r>
              <a:rPr sz="2200" spc="-3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heavy</a:t>
            </a:r>
            <a:endParaRPr sz="2200">
              <a:latin typeface="Calibri"/>
              <a:cs typeface="Calibri"/>
            </a:endParaRPr>
          </a:p>
          <a:p>
            <a:pPr marL="241300">
              <a:lnSpc>
                <a:spcPts val="1850"/>
              </a:lnSpc>
            </a:pPr>
            <a:r>
              <a:rPr sz="2200" spc="-10" dirty="0">
                <a:latin typeface="Calibri"/>
                <a:cs typeface="Calibri"/>
              </a:rPr>
              <a:t>payloads</a:t>
            </a:r>
            <a:r>
              <a:rPr sz="2200" spc="-5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the</a:t>
            </a:r>
            <a:endParaRPr sz="2200">
              <a:latin typeface="Calibri"/>
              <a:cs typeface="Calibri"/>
            </a:endParaRPr>
          </a:p>
          <a:p>
            <a:pPr marL="241300">
              <a:lnSpc>
                <a:spcPts val="1850"/>
              </a:lnSpc>
            </a:pPr>
            <a:r>
              <a:rPr sz="2200" spc="-10" dirty="0">
                <a:latin typeface="Calibri"/>
                <a:cs typeface="Calibri"/>
              </a:rPr>
              <a:t>successful</a:t>
            </a:r>
            <a:r>
              <a:rPr sz="2200" spc="-2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landing</a:t>
            </a:r>
            <a:endParaRPr sz="2200">
              <a:latin typeface="Calibri"/>
              <a:cs typeface="Calibri"/>
            </a:endParaRPr>
          </a:p>
          <a:p>
            <a:pPr marL="241300">
              <a:lnSpc>
                <a:spcPts val="1850"/>
              </a:lnSpc>
            </a:pPr>
            <a:r>
              <a:rPr sz="2200" spc="-5" dirty="0">
                <a:latin typeface="Calibri"/>
                <a:cs typeface="Calibri"/>
              </a:rPr>
              <a:t>or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positive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landing</a:t>
            </a:r>
            <a:endParaRPr sz="2200">
              <a:latin typeface="Calibri"/>
              <a:cs typeface="Calibri"/>
            </a:endParaRPr>
          </a:p>
          <a:p>
            <a:pPr marL="241300" marR="281305">
              <a:lnSpc>
                <a:spcPct val="70000"/>
              </a:lnSpc>
              <a:spcBef>
                <a:spcPts val="395"/>
              </a:spcBef>
            </a:pPr>
            <a:r>
              <a:rPr sz="2200" spc="-30" dirty="0">
                <a:latin typeface="Calibri"/>
                <a:cs typeface="Calibri"/>
              </a:rPr>
              <a:t>rate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are</a:t>
            </a:r>
            <a:r>
              <a:rPr sz="2200" spc="-15" dirty="0">
                <a:latin typeface="Calibri"/>
                <a:cs typeface="Calibri"/>
              </a:rPr>
              <a:t> more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for 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spc="-35" dirty="0">
                <a:latin typeface="Calibri"/>
                <a:cs typeface="Calibri"/>
              </a:rPr>
              <a:t>Polar,LEO</a:t>
            </a:r>
            <a:r>
              <a:rPr sz="2200" spc="-3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and</a:t>
            </a:r>
            <a:r>
              <a:rPr sz="2200" spc="-3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ISS.</a:t>
            </a:r>
            <a:endParaRPr sz="2200">
              <a:latin typeface="Calibri"/>
              <a:cs typeface="Calibri"/>
            </a:endParaRPr>
          </a:p>
          <a:p>
            <a:pPr marL="241300" indent="-228600">
              <a:lnSpc>
                <a:spcPts val="2245"/>
              </a:lnSpc>
              <a:spcBef>
                <a:spcPts val="204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5" dirty="0">
                <a:latin typeface="Calibri"/>
                <a:cs typeface="Calibri"/>
              </a:rPr>
              <a:t>However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for </a:t>
            </a:r>
            <a:r>
              <a:rPr sz="2200" spc="-35" dirty="0">
                <a:latin typeface="Calibri"/>
                <a:cs typeface="Calibri"/>
              </a:rPr>
              <a:t>GTO</a:t>
            </a:r>
            <a:endParaRPr sz="2200">
              <a:latin typeface="Calibri"/>
              <a:cs typeface="Calibri"/>
            </a:endParaRPr>
          </a:p>
          <a:p>
            <a:pPr marL="241300">
              <a:lnSpc>
                <a:spcPts val="1850"/>
              </a:lnSpc>
            </a:pPr>
            <a:r>
              <a:rPr sz="2200" spc="-15" dirty="0">
                <a:latin typeface="Calibri"/>
                <a:cs typeface="Calibri"/>
              </a:rPr>
              <a:t>we</a:t>
            </a:r>
            <a:r>
              <a:rPr sz="2200" spc="-2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cannot</a:t>
            </a:r>
            <a:endParaRPr sz="2200">
              <a:latin typeface="Calibri"/>
              <a:cs typeface="Calibri"/>
            </a:endParaRPr>
          </a:p>
          <a:p>
            <a:pPr marL="241300">
              <a:lnSpc>
                <a:spcPts val="1850"/>
              </a:lnSpc>
            </a:pPr>
            <a:r>
              <a:rPr sz="2200" spc="-10" dirty="0">
                <a:latin typeface="Calibri"/>
                <a:cs typeface="Calibri"/>
              </a:rPr>
              <a:t>distinguish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this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well</a:t>
            </a:r>
            <a:endParaRPr sz="2200">
              <a:latin typeface="Calibri"/>
              <a:cs typeface="Calibri"/>
            </a:endParaRPr>
          </a:p>
          <a:p>
            <a:pPr marL="241300">
              <a:lnSpc>
                <a:spcPts val="1850"/>
              </a:lnSpc>
            </a:pPr>
            <a:r>
              <a:rPr sz="2200" spc="-5" dirty="0">
                <a:latin typeface="Calibri"/>
                <a:cs typeface="Calibri"/>
              </a:rPr>
              <a:t>as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both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positive</a:t>
            </a:r>
            <a:endParaRPr sz="2200">
              <a:latin typeface="Calibri"/>
              <a:cs typeface="Calibri"/>
            </a:endParaRPr>
          </a:p>
          <a:p>
            <a:pPr marL="241300">
              <a:lnSpc>
                <a:spcPts val="1850"/>
              </a:lnSpc>
            </a:pPr>
            <a:r>
              <a:rPr sz="2200" spc="-5" dirty="0">
                <a:latin typeface="Calibri"/>
                <a:cs typeface="Calibri"/>
              </a:rPr>
              <a:t>landing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spc="-30" dirty="0">
                <a:latin typeface="Calibri"/>
                <a:cs typeface="Calibri"/>
              </a:rPr>
              <a:t>rate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and</a:t>
            </a:r>
            <a:endParaRPr sz="2200">
              <a:latin typeface="Calibri"/>
              <a:cs typeface="Calibri"/>
            </a:endParaRPr>
          </a:p>
          <a:p>
            <a:pPr marL="241300">
              <a:lnSpc>
                <a:spcPts val="1850"/>
              </a:lnSpc>
            </a:pPr>
            <a:r>
              <a:rPr sz="2200" spc="-15" dirty="0">
                <a:latin typeface="Calibri"/>
                <a:cs typeface="Calibri"/>
              </a:rPr>
              <a:t>negative</a:t>
            </a:r>
            <a:endParaRPr sz="2200">
              <a:latin typeface="Calibri"/>
              <a:cs typeface="Calibri"/>
            </a:endParaRPr>
          </a:p>
          <a:p>
            <a:pPr marL="241300">
              <a:lnSpc>
                <a:spcPts val="1850"/>
              </a:lnSpc>
            </a:pPr>
            <a:r>
              <a:rPr sz="2200" spc="-10" dirty="0">
                <a:latin typeface="Calibri"/>
                <a:cs typeface="Calibri"/>
              </a:rPr>
              <a:t>landing(unsuccessfu</a:t>
            </a:r>
            <a:endParaRPr sz="2200">
              <a:latin typeface="Calibri"/>
              <a:cs typeface="Calibri"/>
            </a:endParaRPr>
          </a:p>
          <a:p>
            <a:pPr marL="241300">
              <a:lnSpc>
                <a:spcPts val="1850"/>
              </a:lnSpc>
            </a:pPr>
            <a:r>
              <a:rPr sz="2200" spc="-5" dirty="0">
                <a:latin typeface="Calibri"/>
                <a:cs typeface="Calibri"/>
              </a:rPr>
              <a:t>l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mission)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both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have</a:t>
            </a:r>
            <a:endParaRPr sz="2200">
              <a:latin typeface="Calibri"/>
              <a:cs typeface="Calibri"/>
            </a:endParaRPr>
          </a:p>
          <a:p>
            <a:pPr marL="241300">
              <a:lnSpc>
                <a:spcPts val="2245"/>
              </a:lnSpc>
            </a:pPr>
            <a:r>
              <a:rPr sz="2200" spc="-5" dirty="0">
                <a:latin typeface="Calibri"/>
                <a:cs typeface="Calibri"/>
              </a:rPr>
              <a:t>near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equal</a:t>
            </a:r>
            <a:r>
              <a:rPr sz="2200" spc="-5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chances.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44246"/>
            <a:ext cx="477901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spc="-10" dirty="0"/>
              <a:t>Payload</a:t>
            </a:r>
            <a:r>
              <a:rPr sz="3700" spc="20" dirty="0"/>
              <a:t> </a:t>
            </a:r>
            <a:r>
              <a:rPr sz="3700" spc="-5" dirty="0"/>
              <a:t>vs.</a:t>
            </a:r>
            <a:r>
              <a:rPr sz="3700" spc="-15" dirty="0"/>
              <a:t> </a:t>
            </a:r>
            <a:r>
              <a:rPr sz="3700" spc="-5" dirty="0"/>
              <a:t>Orbit Type</a:t>
            </a:r>
            <a:endParaRPr sz="37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66288" y="1304544"/>
            <a:ext cx="8218931" cy="5192268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spc="-5" dirty="0"/>
              <a:t>31</a:t>
            </a:fld>
            <a:endParaRPr spc="-5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41075" y="6084178"/>
            <a:ext cx="226060" cy="27178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1600" spc="-5" dirty="0">
                <a:solidFill>
                  <a:srgbClr val="1C7CDB"/>
                </a:solidFill>
                <a:latin typeface="Arial MT"/>
                <a:cs typeface="Arial MT"/>
              </a:rPr>
              <a:t>32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44246"/>
            <a:ext cx="629602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spc="-10" dirty="0"/>
              <a:t>Launch</a:t>
            </a:r>
            <a:r>
              <a:rPr sz="3700" spc="25" dirty="0"/>
              <a:t> </a:t>
            </a:r>
            <a:r>
              <a:rPr sz="3700" spc="-5" dirty="0"/>
              <a:t>Success</a:t>
            </a:r>
            <a:r>
              <a:rPr sz="3700" spc="10" dirty="0"/>
              <a:t> </a:t>
            </a:r>
            <a:r>
              <a:rPr sz="3700" spc="-10" dirty="0"/>
              <a:t>Yearly</a:t>
            </a:r>
            <a:r>
              <a:rPr sz="3700" spc="15" dirty="0"/>
              <a:t> </a:t>
            </a:r>
            <a:r>
              <a:rPr sz="3700" spc="-5" dirty="0"/>
              <a:t>Trend</a:t>
            </a:r>
            <a:endParaRPr sz="37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79064" y="1586483"/>
            <a:ext cx="8278368" cy="502920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848969" y="1215643"/>
            <a:ext cx="8391525" cy="163448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113405">
              <a:lnSpc>
                <a:spcPts val="2375"/>
              </a:lnSpc>
              <a:spcBef>
                <a:spcPts val="95"/>
              </a:spcBef>
            </a:pP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A line chart</a:t>
            </a:r>
            <a:r>
              <a:rPr sz="22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of yearly</a:t>
            </a:r>
            <a:r>
              <a:rPr sz="22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average success rate</a:t>
            </a:r>
            <a:endParaRPr sz="2200">
              <a:latin typeface="Arial MT"/>
              <a:cs typeface="Arial MT"/>
            </a:endParaRPr>
          </a:p>
          <a:p>
            <a:pPr marL="241300" indent="-228600">
              <a:lnSpc>
                <a:spcPts val="2375"/>
              </a:lnSpc>
              <a:buChar char="•"/>
              <a:tabLst>
                <a:tab pos="240665" algn="l"/>
                <a:tab pos="241300" algn="l"/>
              </a:tabLst>
            </a:pP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Since</a:t>
            </a:r>
            <a:r>
              <a:rPr sz="2200" spc="-3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2013,</a:t>
            </a:r>
            <a:r>
              <a:rPr sz="2200" spc="-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endParaRPr sz="2200">
              <a:latin typeface="Arial MT"/>
              <a:cs typeface="Arial MT"/>
            </a:endParaRPr>
          </a:p>
          <a:p>
            <a:pPr marL="241300" marR="6465570">
              <a:lnSpc>
                <a:spcPct val="100000"/>
              </a:lnSpc>
            </a:pP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success rate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kept</a:t>
            </a:r>
            <a:r>
              <a:rPr sz="2200" spc="-4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going</a:t>
            </a:r>
            <a:r>
              <a:rPr sz="2200" spc="-3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up </a:t>
            </a:r>
            <a:r>
              <a:rPr sz="2200" spc="-6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till</a:t>
            </a:r>
            <a:r>
              <a:rPr sz="22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2020</a:t>
            </a:r>
            <a:endParaRPr sz="22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28375" y="6085433"/>
            <a:ext cx="25146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solidFill>
                  <a:srgbClr val="1C7CDB"/>
                </a:solidFill>
                <a:latin typeface="Arial MT"/>
                <a:cs typeface="Arial MT"/>
              </a:rPr>
              <a:t>33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8969" y="1848357"/>
            <a:ext cx="2667000" cy="40398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marR="386080" indent="-228600" algn="just">
              <a:lnSpc>
                <a:spcPct val="100000"/>
              </a:lnSpc>
              <a:spcBef>
                <a:spcPts val="105"/>
              </a:spcBef>
              <a:buChar char="•"/>
              <a:tabLst>
                <a:tab pos="241300" algn="l"/>
              </a:tabLst>
            </a:pP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Find</a:t>
            </a:r>
            <a:r>
              <a:rPr sz="2000" spc="-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2000" spc="-3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Arial MT"/>
                <a:cs typeface="Arial MT"/>
              </a:rPr>
              <a:t>names</a:t>
            </a:r>
            <a:r>
              <a:rPr sz="2000" spc="-4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Arial MT"/>
                <a:cs typeface="Arial MT"/>
              </a:rPr>
              <a:t>of </a:t>
            </a:r>
            <a:r>
              <a:rPr sz="2000" spc="-54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the </a:t>
            </a:r>
            <a:r>
              <a:rPr sz="2000" spc="-5" dirty="0">
                <a:solidFill>
                  <a:srgbClr val="292929"/>
                </a:solidFill>
                <a:latin typeface="Arial MT"/>
                <a:cs typeface="Arial MT"/>
              </a:rPr>
              <a:t>unique launch </a:t>
            </a:r>
            <a:r>
              <a:rPr sz="2000" spc="-54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sites</a:t>
            </a:r>
            <a:endParaRPr sz="20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buClr>
                <a:srgbClr val="292929"/>
              </a:buClr>
              <a:buFont typeface="Arial MT"/>
              <a:buChar char="•"/>
            </a:pPr>
            <a:endParaRPr sz="2700">
              <a:latin typeface="Arial MT"/>
              <a:cs typeface="Arial MT"/>
            </a:endParaRPr>
          </a:p>
          <a:p>
            <a:pPr marL="241300" marR="5080" indent="-228600">
              <a:lnSpc>
                <a:spcPct val="100000"/>
              </a:lnSpc>
              <a:spcBef>
                <a:spcPts val="2090"/>
              </a:spcBef>
              <a:buChar char="•"/>
              <a:tabLst>
                <a:tab pos="240665" algn="l"/>
                <a:tab pos="241300" algn="l"/>
              </a:tabLst>
            </a:pP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Used </a:t>
            </a:r>
            <a:r>
              <a:rPr sz="2000" spc="-5" dirty="0">
                <a:solidFill>
                  <a:srgbClr val="292929"/>
                </a:solidFill>
                <a:latin typeface="Arial MT"/>
                <a:cs typeface="Arial MT"/>
              </a:rPr>
              <a:t>‘SELECT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Arial MT"/>
                <a:cs typeface="Arial MT"/>
              </a:rPr>
              <a:t>DISTINCT’</a:t>
            </a:r>
            <a:r>
              <a:rPr sz="2000" spc="-5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Arial MT"/>
                <a:cs typeface="Arial MT"/>
              </a:rPr>
              <a:t>statement </a:t>
            </a:r>
            <a:r>
              <a:rPr sz="2000" spc="-54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to return </a:t>
            </a:r>
            <a:r>
              <a:rPr sz="2000" spc="-5" dirty="0">
                <a:solidFill>
                  <a:srgbClr val="292929"/>
                </a:solidFill>
                <a:latin typeface="Arial MT"/>
                <a:cs typeface="Arial MT"/>
              </a:rPr>
              <a:t>only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the </a:t>
            </a:r>
            <a:r>
              <a:rPr sz="20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Arial MT"/>
                <a:cs typeface="Arial MT"/>
              </a:rPr>
              <a:t>unique launch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sites </a:t>
            </a:r>
            <a:r>
              <a:rPr sz="20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from the </a:t>
            </a:r>
            <a:r>
              <a:rPr sz="20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Arial MT"/>
                <a:cs typeface="Arial MT"/>
              </a:rPr>
              <a:t>‘LAUNCH_SITE’ </a:t>
            </a:r>
            <a:r>
              <a:rPr sz="2000" spc="-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column </a:t>
            </a:r>
            <a:r>
              <a:rPr sz="2000" spc="-5" dirty="0">
                <a:solidFill>
                  <a:srgbClr val="292929"/>
                </a:solidFill>
                <a:latin typeface="Arial MT"/>
                <a:cs typeface="Arial MT"/>
              </a:rPr>
              <a:t>of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the </a:t>
            </a:r>
            <a:r>
              <a:rPr sz="20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Arial MT"/>
                <a:cs typeface="Arial MT"/>
              </a:rPr>
              <a:t>SPACEXTBL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table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69" y="444246"/>
            <a:ext cx="477774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spc="-5" dirty="0"/>
              <a:t>All</a:t>
            </a:r>
            <a:r>
              <a:rPr sz="3700" spc="-20" dirty="0"/>
              <a:t> </a:t>
            </a:r>
            <a:r>
              <a:rPr sz="3700" spc="-10" dirty="0"/>
              <a:t>Launch</a:t>
            </a:r>
            <a:r>
              <a:rPr sz="3700" spc="20" dirty="0"/>
              <a:t> </a:t>
            </a:r>
            <a:r>
              <a:rPr sz="3700" spc="-5" dirty="0"/>
              <a:t>Site</a:t>
            </a:r>
            <a:r>
              <a:rPr sz="3700" spc="-15" dirty="0"/>
              <a:t> </a:t>
            </a:r>
            <a:r>
              <a:rPr sz="3700" spc="-10" dirty="0"/>
              <a:t>Names</a:t>
            </a:r>
            <a:endParaRPr sz="3700"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99332" y="1447800"/>
            <a:ext cx="8093963" cy="4728972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28375" y="6085433"/>
            <a:ext cx="25146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solidFill>
                  <a:srgbClr val="1C7CDB"/>
                </a:solidFill>
                <a:latin typeface="Arial MT"/>
                <a:cs typeface="Arial MT"/>
              </a:rPr>
              <a:t>34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75156" y="1354327"/>
            <a:ext cx="604266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5"/>
              </a:spcBef>
              <a:buChar char="•"/>
              <a:tabLst>
                <a:tab pos="240665" algn="l"/>
                <a:tab pos="241300" algn="l"/>
              </a:tabLst>
            </a:pP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Find 5</a:t>
            </a:r>
            <a:r>
              <a:rPr sz="2000" spc="-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records</a:t>
            </a:r>
            <a:r>
              <a:rPr sz="2000" spc="-5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where</a:t>
            </a:r>
            <a:r>
              <a:rPr sz="2000" spc="-3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Arial MT"/>
                <a:cs typeface="Arial MT"/>
              </a:rPr>
              <a:t>launch</a:t>
            </a:r>
            <a:r>
              <a:rPr sz="2000" spc="-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sites</a:t>
            </a:r>
            <a:r>
              <a:rPr sz="2000" spc="-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Arial MT"/>
                <a:cs typeface="Arial MT"/>
              </a:rPr>
              <a:t>begin</a:t>
            </a:r>
            <a:r>
              <a:rPr sz="20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Arial MT"/>
                <a:cs typeface="Arial MT"/>
              </a:rPr>
              <a:t>with</a:t>
            </a:r>
            <a:r>
              <a:rPr sz="2000" spc="-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spc="5" dirty="0">
                <a:solidFill>
                  <a:srgbClr val="292929"/>
                </a:solidFill>
                <a:latin typeface="Arial MT"/>
                <a:cs typeface="Arial MT"/>
              </a:rPr>
              <a:t>`CCA`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69" y="444246"/>
            <a:ext cx="7728584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spc="-10" dirty="0"/>
              <a:t>Launch</a:t>
            </a:r>
            <a:r>
              <a:rPr sz="3700" spc="35" dirty="0"/>
              <a:t> </a:t>
            </a:r>
            <a:r>
              <a:rPr sz="3700" spc="-5" dirty="0"/>
              <a:t>Site</a:t>
            </a:r>
            <a:r>
              <a:rPr sz="3700" spc="-10" dirty="0"/>
              <a:t> Names</a:t>
            </a:r>
            <a:r>
              <a:rPr sz="3700" spc="25" dirty="0"/>
              <a:t> </a:t>
            </a:r>
            <a:r>
              <a:rPr sz="3700" spc="-10" dirty="0"/>
              <a:t>Begin</a:t>
            </a:r>
            <a:r>
              <a:rPr sz="3700" spc="20" dirty="0"/>
              <a:t> </a:t>
            </a:r>
            <a:r>
              <a:rPr sz="3700" spc="-10" dirty="0"/>
              <a:t>with</a:t>
            </a:r>
            <a:r>
              <a:rPr sz="3700" spc="15" dirty="0"/>
              <a:t> </a:t>
            </a:r>
            <a:r>
              <a:rPr sz="3700" spc="-5" dirty="0"/>
              <a:t>'CCA'</a:t>
            </a:r>
            <a:endParaRPr sz="3700"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9619" y="1856231"/>
            <a:ext cx="10515600" cy="3927348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848969" y="5947664"/>
            <a:ext cx="990727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95"/>
              </a:spcBef>
              <a:buChar char="•"/>
              <a:tabLst>
                <a:tab pos="240665" algn="l"/>
                <a:tab pos="241300" algn="l"/>
              </a:tabLst>
            </a:pPr>
            <a:r>
              <a:rPr sz="1600" spc="-5" dirty="0">
                <a:solidFill>
                  <a:srgbClr val="292929"/>
                </a:solidFill>
                <a:latin typeface="Arial MT"/>
                <a:cs typeface="Arial MT"/>
              </a:rPr>
              <a:t>Used</a:t>
            </a:r>
            <a:r>
              <a:rPr sz="16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Arial MT"/>
                <a:cs typeface="Arial MT"/>
              </a:rPr>
              <a:t>‘LIKE’</a:t>
            </a:r>
            <a:r>
              <a:rPr sz="1600" spc="-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Arial MT"/>
                <a:cs typeface="Arial MT"/>
              </a:rPr>
              <a:t>command</a:t>
            </a:r>
            <a:r>
              <a:rPr sz="1600" spc="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Arial MT"/>
                <a:cs typeface="Arial MT"/>
              </a:rPr>
              <a:t>with</a:t>
            </a:r>
            <a:r>
              <a:rPr sz="16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Arial MT"/>
                <a:cs typeface="Arial MT"/>
              </a:rPr>
              <a:t>‘%’</a:t>
            </a:r>
            <a:r>
              <a:rPr sz="16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Arial MT"/>
                <a:cs typeface="Arial MT"/>
              </a:rPr>
              <a:t>wildcard</a:t>
            </a:r>
            <a:r>
              <a:rPr sz="16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Arial MT"/>
                <a:cs typeface="Arial MT"/>
              </a:rPr>
              <a:t>in</a:t>
            </a:r>
            <a:r>
              <a:rPr sz="16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Arial MT"/>
                <a:cs typeface="Arial MT"/>
              </a:rPr>
              <a:t>‘WHERE’</a:t>
            </a:r>
            <a:r>
              <a:rPr sz="1600" spc="-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Arial MT"/>
                <a:cs typeface="Arial MT"/>
              </a:rPr>
              <a:t>clause</a:t>
            </a:r>
            <a:r>
              <a:rPr sz="16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Arial MT"/>
                <a:cs typeface="Arial MT"/>
              </a:rPr>
              <a:t>to</a:t>
            </a:r>
            <a:r>
              <a:rPr sz="1600" spc="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Arial MT"/>
                <a:cs typeface="Arial MT"/>
              </a:rPr>
              <a:t>select</a:t>
            </a:r>
            <a:r>
              <a:rPr sz="1600" spc="-10" dirty="0">
                <a:solidFill>
                  <a:srgbClr val="292929"/>
                </a:solidFill>
                <a:latin typeface="Arial MT"/>
                <a:cs typeface="Arial MT"/>
              </a:rPr>
              <a:t> and</a:t>
            </a:r>
            <a:r>
              <a:rPr sz="1600" spc="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Arial MT"/>
                <a:cs typeface="Arial MT"/>
              </a:rPr>
              <a:t>dispay a</a:t>
            </a:r>
            <a:r>
              <a:rPr sz="16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Arial MT"/>
                <a:cs typeface="Arial MT"/>
              </a:rPr>
              <a:t>table</a:t>
            </a:r>
            <a:r>
              <a:rPr sz="16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Arial MT"/>
                <a:cs typeface="Arial MT"/>
              </a:rPr>
              <a:t>of</a:t>
            </a:r>
            <a:r>
              <a:rPr sz="1600" spc="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Arial MT"/>
                <a:cs typeface="Arial MT"/>
              </a:rPr>
              <a:t>all records</a:t>
            </a:r>
            <a:r>
              <a:rPr sz="1600" spc="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Arial MT"/>
                <a:cs typeface="Arial MT"/>
              </a:rPr>
              <a:t>where </a:t>
            </a:r>
            <a:r>
              <a:rPr sz="1600" spc="-43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600" b="1" spc="-75" dirty="0">
                <a:latin typeface="Arial"/>
                <a:cs typeface="Arial"/>
              </a:rPr>
              <a:t>launch</a:t>
            </a:r>
            <a:r>
              <a:rPr sz="1600" b="1" spc="-40" dirty="0">
                <a:latin typeface="Arial"/>
                <a:cs typeface="Arial"/>
              </a:rPr>
              <a:t> </a:t>
            </a:r>
            <a:r>
              <a:rPr sz="1600" b="1" spc="-70" dirty="0">
                <a:latin typeface="Arial"/>
                <a:cs typeface="Arial"/>
              </a:rPr>
              <a:t>sites</a:t>
            </a:r>
            <a:r>
              <a:rPr sz="1600" b="1" spc="-25" dirty="0">
                <a:latin typeface="Arial"/>
                <a:cs typeface="Arial"/>
              </a:rPr>
              <a:t> </a:t>
            </a:r>
            <a:r>
              <a:rPr sz="1600" b="1" spc="-70" dirty="0">
                <a:latin typeface="Arial"/>
                <a:cs typeface="Arial"/>
              </a:rPr>
              <a:t>begin</a:t>
            </a:r>
            <a:r>
              <a:rPr sz="1600" b="1" spc="-40" dirty="0">
                <a:latin typeface="Arial"/>
                <a:cs typeface="Arial"/>
              </a:rPr>
              <a:t> </a:t>
            </a:r>
            <a:r>
              <a:rPr sz="1600" b="1" spc="-85" dirty="0">
                <a:latin typeface="Arial"/>
                <a:cs typeface="Arial"/>
              </a:rPr>
              <a:t>with</a:t>
            </a:r>
            <a:r>
              <a:rPr sz="1600" b="1" spc="-15" dirty="0">
                <a:latin typeface="Arial"/>
                <a:cs typeface="Arial"/>
              </a:rPr>
              <a:t> </a:t>
            </a:r>
            <a:r>
              <a:rPr sz="1600" b="1" spc="-55" dirty="0">
                <a:latin typeface="Arial"/>
                <a:cs typeface="Arial"/>
              </a:rPr>
              <a:t>the</a:t>
            </a:r>
            <a:r>
              <a:rPr sz="1600" b="1" spc="-15" dirty="0">
                <a:latin typeface="Arial"/>
                <a:cs typeface="Arial"/>
              </a:rPr>
              <a:t> </a:t>
            </a:r>
            <a:r>
              <a:rPr sz="1600" b="1" spc="-85" dirty="0">
                <a:latin typeface="Arial"/>
                <a:cs typeface="Arial"/>
              </a:rPr>
              <a:t>string</a:t>
            </a:r>
            <a:r>
              <a:rPr sz="1600" b="1" spc="-25" dirty="0">
                <a:latin typeface="Arial"/>
                <a:cs typeface="Arial"/>
              </a:rPr>
              <a:t> </a:t>
            </a:r>
            <a:r>
              <a:rPr sz="1600" b="1" spc="-40" dirty="0">
                <a:latin typeface="Arial"/>
                <a:cs typeface="Arial"/>
              </a:rPr>
              <a:t>'CCA'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85494" y="1299717"/>
            <a:ext cx="902081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0665" indent="-228600">
              <a:lnSpc>
                <a:spcPct val="100000"/>
              </a:lnSpc>
              <a:spcBef>
                <a:spcPts val="95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Calculate</a:t>
            </a:r>
            <a:r>
              <a:rPr sz="2200" spc="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and</a:t>
            </a:r>
            <a:r>
              <a:rPr sz="220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Display the</a:t>
            </a:r>
            <a:r>
              <a:rPr sz="2200" spc="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total payload</a:t>
            </a:r>
            <a:r>
              <a:rPr sz="22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carried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by</a:t>
            </a:r>
            <a:r>
              <a:rPr sz="22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boosters</a:t>
            </a:r>
            <a:r>
              <a:rPr sz="22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from</a:t>
            </a:r>
            <a:r>
              <a:rPr sz="2200" spc="6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NASA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44246"/>
            <a:ext cx="415417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spc="-5" dirty="0"/>
              <a:t>Total </a:t>
            </a:r>
            <a:r>
              <a:rPr sz="3700" spc="-10" dirty="0"/>
              <a:t>Payload</a:t>
            </a:r>
            <a:r>
              <a:rPr sz="3700" spc="10" dirty="0"/>
              <a:t> </a:t>
            </a:r>
            <a:r>
              <a:rPr sz="3700" spc="-5" dirty="0"/>
              <a:t>Mass</a:t>
            </a:r>
            <a:endParaRPr sz="3700"/>
          </a:p>
        </p:txBody>
      </p:sp>
      <p:sp>
        <p:nvSpPr>
          <p:cNvPr id="4" name="object 4"/>
          <p:cNvSpPr txBox="1"/>
          <p:nvPr/>
        </p:nvSpPr>
        <p:spPr>
          <a:xfrm>
            <a:off x="1233932" y="5088763"/>
            <a:ext cx="8042909" cy="662305"/>
          </a:xfrm>
          <a:prstGeom prst="rect">
            <a:avLst/>
          </a:prstGeom>
        </p:spPr>
        <p:txBody>
          <a:bodyPr vert="horz" wrap="square" lIns="0" tIns="49530" rIns="0" bIns="0" rtlCol="0">
            <a:spAutoFit/>
          </a:bodyPr>
          <a:lstStyle/>
          <a:p>
            <a:pPr marL="241300" marR="5080" indent="-228600">
              <a:lnSpc>
                <a:spcPts val="2380"/>
              </a:lnSpc>
              <a:spcBef>
                <a:spcPts val="39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Used the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‘SUM()’</a:t>
            </a:r>
            <a:r>
              <a:rPr sz="2200" spc="3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function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to</a:t>
            </a:r>
            <a:r>
              <a:rPr sz="220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return</a:t>
            </a:r>
            <a:r>
              <a:rPr sz="220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and</a:t>
            </a:r>
            <a:r>
              <a:rPr sz="2200" spc="4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dispaly</a:t>
            </a:r>
            <a:r>
              <a:rPr sz="220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2200" spc="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total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sum</a:t>
            </a:r>
            <a:r>
              <a:rPr sz="22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of </a:t>
            </a:r>
            <a:r>
              <a:rPr sz="2200" spc="-59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Arial MT"/>
                <a:cs typeface="Arial MT"/>
              </a:rPr>
              <a:t>‘</a:t>
            </a:r>
            <a:r>
              <a:rPr sz="2200" b="1" spc="-55" dirty="0">
                <a:solidFill>
                  <a:srgbClr val="292929"/>
                </a:solidFill>
                <a:latin typeface="Arial"/>
                <a:cs typeface="Arial"/>
              </a:rPr>
              <a:t>PAYLOAD_MASS_KG</a:t>
            </a:r>
            <a:r>
              <a:rPr sz="2200" spc="-55" dirty="0">
                <a:solidFill>
                  <a:srgbClr val="292929"/>
                </a:solidFill>
                <a:latin typeface="Arial MT"/>
                <a:cs typeface="Arial MT"/>
              </a:rPr>
              <a:t>’</a:t>
            </a:r>
            <a:r>
              <a:rPr sz="2200" spc="-3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column for</a:t>
            </a:r>
            <a:r>
              <a:rPr sz="2200" spc="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Customer</a:t>
            </a:r>
            <a:r>
              <a:rPr sz="2200" spc="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Arial MT"/>
                <a:cs typeface="Arial MT"/>
              </a:rPr>
              <a:t>‘</a:t>
            </a:r>
            <a:r>
              <a:rPr sz="2200" b="1" spc="-25" dirty="0">
                <a:solidFill>
                  <a:srgbClr val="292929"/>
                </a:solidFill>
                <a:latin typeface="Arial"/>
                <a:cs typeface="Arial"/>
              </a:rPr>
              <a:t>NASA(CRS</a:t>
            </a:r>
            <a:r>
              <a:rPr sz="2200" spc="-25" dirty="0">
                <a:solidFill>
                  <a:srgbClr val="292929"/>
                </a:solidFill>
                <a:latin typeface="Arial MT"/>
                <a:cs typeface="Arial MT"/>
              </a:rPr>
              <a:t>’</a:t>
            </a:r>
            <a:endParaRPr sz="2200"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9663" y="1853183"/>
            <a:ext cx="11097768" cy="3022092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spc="-5" dirty="0"/>
              <a:t>35</a:t>
            </a:fld>
            <a:endParaRPr spc="-5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1361693"/>
            <a:ext cx="908748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Calculate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220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average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payload</a:t>
            </a:r>
            <a:r>
              <a:rPr sz="22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mass</a:t>
            </a:r>
            <a:r>
              <a:rPr sz="2200" spc="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carried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by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booster</a:t>
            </a:r>
            <a:r>
              <a:rPr sz="2200" spc="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version F9</a:t>
            </a:r>
            <a:r>
              <a:rPr sz="2200" spc="8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v1.1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44246"/>
            <a:ext cx="7185659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spc="-5" dirty="0"/>
              <a:t>Average</a:t>
            </a:r>
            <a:r>
              <a:rPr sz="3700" spc="20" dirty="0"/>
              <a:t> </a:t>
            </a:r>
            <a:r>
              <a:rPr sz="3700" spc="-10" dirty="0"/>
              <a:t>Payload</a:t>
            </a:r>
            <a:r>
              <a:rPr sz="3700" spc="30" dirty="0"/>
              <a:t> </a:t>
            </a:r>
            <a:r>
              <a:rPr sz="3700" spc="-10" dirty="0"/>
              <a:t>Mass</a:t>
            </a:r>
            <a:r>
              <a:rPr sz="3700" spc="10" dirty="0"/>
              <a:t> </a:t>
            </a:r>
            <a:r>
              <a:rPr sz="3700" spc="-5" dirty="0"/>
              <a:t>by</a:t>
            </a:r>
            <a:r>
              <a:rPr sz="3700" dirty="0"/>
              <a:t> </a:t>
            </a:r>
            <a:r>
              <a:rPr sz="3700" spc="-5" dirty="0"/>
              <a:t>F9</a:t>
            </a:r>
            <a:r>
              <a:rPr sz="3700" spc="5" dirty="0"/>
              <a:t> </a:t>
            </a:r>
            <a:r>
              <a:rPr sz="3700" spc="-5" dirty="0"/>
              <a:t>v1.1</a:t>
            </a:r>
            <a:endParaRPr sz="3700"/>
          </a:p>
        </p:txBody>
      </p:sp>
      <p:sp>
        <p:nvSpPr>
          <p:cNvPr id="4" name="object 4"/>
          <p:cNvSpPr txBox="1"/>
          <p:nvPr/>
        </p:nvSpPr>
        <p:spPr>
          <a:xfrm>
            <a:off x="1233932" y="5273421"/>
            <a:ext cx="9371965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95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Used the</a:t>
            </a:r>
            <a:r>
              <a:rPr sz="2200" spc="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‘AVG()’</a:t>
            </a:r>
            <a:r>
              <a:rPr sz="2200" spc="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function to</a:t>
            </a:r>
            <a:r>
              <a:rPr sz="220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return</a:t>
            </a:r>
            <a:r>
              <a:rPr sz="2200" spc="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and</a:t>
            </a:r>
            <a:r>
              <a:rPr sz="2200" spc="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dispaly</a:t>
            </a:r>
            <a:r>
              <a:rPr sz="2200" spc="-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2200" spc="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average</a:t>
            </a:r>
            <a:r>
              <a:rPr sz="22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payload</a:t>
            </a:r>
            <a:r>
              <a:rPr sz="22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mass </a:t>
            </a:r>
            <a:r>
              <a:rPr sz="2200" spc="-6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carried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by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booster</a:t>
            </a:r>
            <a:r>
              <a:rPr sz="220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version F9 v1.1</a:t>
            </a:r>
            <a:endParaRPr sz="2200"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8600" y="1869948"/>
            <a:ext cx="11803380" cy="3150108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spc="-5" dirty="0"/>
              <a:t>36</a:t>
            </a:fld>
            <a:endParaRPr spc="-5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28375" y="6085433"/>
            <a:ext cx="25146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solidFill>
                  <a:srgbClr val="1C7CDB"/>
                </a:solidFill>
                <a:latin typeface="Arial MT"/>
                <a:cs typeface="Arial MT"/>
              </a:rPr>
              <a:t>37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8969" y="1269949"/>
            <a:ext cx="872998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Find</a:t>
            </a:r>
            <a:r>
              <a:rPr sz="22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2200" spc="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dates</a:t>
            </a:r>
            <a:r>
              <a:rPr sz="220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of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first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successful</a:t>
            </a:r>
            <a:r>
              <a:rPr sz="22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landing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outcome</a:t>
            </a:r>
            <a:r>
              <a:rPr sz="2200" spc="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on</a:t>
            </a:r>
            <a:r>
              <a:rPr sz="2200" spc="4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ground</a:t>
            </a:r>
            <a:r>
              <a:rPr sz="2200" spc="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pad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69" y="444246"/>
            <a:ext cx="7973059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spc="-5" dirty="0"/>
              <a:t>First Successful</a:t>
            </a:r>
            <a:r>
              <a:rPr sz="3700" spc="40" dirty="0"/>
              <a:t> </a:t>
            </a:r>
            <a:r>
              <a:rPr sz="3700" spc="-5" dirty="0"/>
              <a:t>Ground</a:t>
            </a:r>
            <a:r>
              <a:rPr sz="3700" spc="15" dirty="0"/>
              <a:t> </a:t>
            </a:r>
            <a:r>
              <a:rPr sz="3700" spc="-10" dirty="0"/>
              <a:t>Landing</a:t>
            </a:r>
            <a:r>
              <a:rPr sz="3700" spc="60" dirty="0"/>
              <a:t> </a:t>
            </a:r>
            <a:r>
              <a:rPr sz="3700" spc="-10" dirty="0"/>
              <a:t>Date</a:t>
            </a:r>
            <a:endParaRPr sz="3700"/>
          </a:p>
        </p:txBody>
      </p:sp>
      <p:sp>
        <p:nvSpPr>
          <p:cNvPr id="5" name="object 5"/>
          <p:cNvSpPr txBox="1"/>
          <p:nvPr/>
        </p:nvSpPr>
        <p:spPr>
          <a:xfrm>
            <a:off x="848969" y="5692851"/>
            <a:ext cx="8956040" cy="634365"/>
          </a:xfrm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241300" marR="5080" indent="-228600">
              <a:lnSpc>
                <a:spcPts val="2360"/>
              </a:lnSpc>
              <a:spcBef>
                <a:spcPts val="215"/>
              </a:spcBef>
              <a:buChar char="•"/>
              <a:tabLst>
                <a:tab pos="240665" algn="l"/>
                <a:tab pos="241300" algn="l"/>
              </a:tabLst>
            </a:pP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Used</a:t>
            </a:r>
            <a:r>
              <a:rPr sz="2000" spc="-3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20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Arial MT"/>
                <a:cs typeface="Arial MT"/>
              </a:rPr>
              <a:t>‘MIN()’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function</a:t>
            </a:r>
            <a:r>
              <a:rPr sz="2000" spc="-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to</a:t>
            </a:r>
            <a:r>
              <a:rPr sz="20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return</a:t>
            </a:r>
            <a:r>
              <a:rPr sz="2000" spc="-3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Arial MT"/>
                <a:cs typeface="Arial MT"/>
              </a:rPr>
              <a:t>and</a:t>
            </a:r>
            <a:r>
              <a:rPr sz="20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Arial MT"/>
                <a:cs typeface="Arial MT"/>
              </a:rPr>
              <a:t>dispaly</a:t>
            </a:r>
            <a:r>
              <a:rPr sz="2000" spc="-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20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first</a:t>
            </a:r>
            <a:r>
              <a:rPr sz="2000" spc="-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(oldest)</a:t>
            </a:r>
            <a:r>
              <a:rPr sz="2000" spc="-3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Arial MT"/>
                <a:cs typeface="Arial MT"/>
              </a:rPr>
              <a:t>date</a:t>
            </a:r>
            <a:r>
              <a:rPr sz="20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Arial MT"/>
                <a:cs typeface="Arial MT"/>
              </a:rPr>
              <a:t>when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 first </a:t>
            </a:r>
            <a:r>
              <a:rPr sz="2000" spc="-54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successful</a:t>
            </a:r>
            <a:r>
              <a:rPr sz="2000" spc="-3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Arial MT"/>
                <a:cs typeface="Arial MT"/>
              </a:rPr>
              <a:t>landing outcome</a:t>
            </a:r>
            <a:r>
              <a:rPr sz="2000" spc="-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Arial MT"/>
                <a:cs typeface="Arial MT"/>
              </a:rPr>
              <a:t>on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Arial MT"/>
                <a:cs typeface="Arial MT"/>
              </a:rPr>
              <a:t>ground</a:t>
            </a:r>
            <a:r>
              <a:rPr sz="20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Arial MT"/>
                <a:cs typeface="Arial MT"/>
              </a:rPr>
              <a:t>pad </a:t>
            </a:r>
            <a:r>
              <a:rPr sz="2000" spc="-120" dirty="0">
                <a:solidFill>
                  <a:srgbClr val="292929"/>
                </a:solidFill>
                <a:latin typeface="Arial MT"/>
                <a:cs typeface="Arial MT"/>
              </a:rPr>
              <a:t>‘</a:t>
            </a:r>
            <a:r>
              <a:rPr sz="2100" b="1" i="1" spc="-120" dirty="0">
                <a:solidFill>
                  <a:srgbClr val="292929"/>
                </a:solidFill>
                <a:latin typeface="Arial"/>
                <a:cs typeface="Arial"/>
              </a:rPr>
              <a:t>Success</a:t>
            </a:r>
            <a:r>
              <a:rPr sz="2100" b="1" i="1" spc="-5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100" b="1" i="1" spc="-150" dirty="0">
                <a:solidFill>
                  <a:srgbClr val="292929"/>
                </a:solidFill>
                <a:latin typeface="Arial"/>
                <a:cs typeface="Arial"/>
              </a:rPr>
              <a:t>(ground</a:t>
            </a:r>
            <a:r>
              <a:rPr sz="2100" b="1" i="1" spc="-4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100" b="1" i="1" spc="-35" dirty="0">
                <a:solidFill>
                  <a:srgbClr val="292929"/>
                </a:solidFill>
                <a:latin typeface="Arial"/>
                <a:cs typeface="Arial"/>
              </a:rPr>
              <a:t>pad)</a:t>
            </a:r>
            <a:r>
              <a:rPr sz="2000" spc="-35" dirty="0">
                <a:solidFill>
                  <a:srgbClr val="292929"/>
                </a:solidFill>
                <a:latin typeface="Arial MT"/>
                <a:cs typeface="Arial MT"/>
              </a:rPr>
              <a:t>’happened.</a:t>
            </a:r>
            <a:endParaRPr sz="2000">
              <a:latin typeface="Arial MT"/>
              <a:cs typeface="Arial MT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5048" y="1732788"/>
            <a:ext cx="10520171" cy="3936492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28375" y="6085433"/>
            <a:ext cx="25146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solidFill>
                  <a:srgbClr val="1C7CDB"/>
                </a:solidFill>
                <a:latin typeface="Arial MT"/>
                <a:cs typeface="Arial MT"/>
              </a:rPr>
              <a:t>38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8969" y="1275410"/>
            <a:ext cx="10074910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List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of</a:t>
            </a:r>
            <a:r>
              <a:rPr sz="2200" spc="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Boosters</a:t>
            </a:r>
            <a:r>
              <a:rPr sz="2200" spc="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which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have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successfully</a:t>
            </a:r>
            <a:r>
              <a:rPr sz="22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landed on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drone</a:t>
            </a:r>
            <a:r>
              <a:rPr sz="2200" spc="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ship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and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had</a:t>
            </a:r>
            <a:r>
              <a:rPr sz="22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payload</a:t>
            </a:r>
            <a:endParaRPr sz="2200">
              <a:latin typeface="Arial MT"/>
              <a:cs typeface="Arial MT"/>
            </a:endParaRPr>
          </a:p>
          <a:p>
            <a:pPr marL="241300">
              <a:lnSpc>
                <a:spcPct val="100000"/>
              </a:lnSpc>
              <a:spcBef>
                <a:spcPts val="5"/>
              </a:spcBef>
            </a:pP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mass</a:t>
            </a:r>
            <a:r>
              <a:rPr sz="220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greater</a:t>
            </a:r>
            <a:r>
              <a:rPr sz="22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than 4000</a:t>
            </a:r>
            <a:r>
              <a:rPr sz="220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but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less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than</a:t>
            </a:r>
            <a:r>
              <a:rPr sz="2200" spc="4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6000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69" y="549910"/>
            <a:ext cx="9825990" cy="406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500" spc="-5" dirty="0"/>
              <a:t>Successful Drone</a:t>
            </a:r>
            <a:r>
              <a:rPr sz="2500" dirty="0"/>
              <a:t> </a:t>
            </a:r>
            <a:r>
              <a:rPr sz="2500" spc="-5" dirty="0"/>
              <a:t>Ship</a:t>
            </a:r>
            <a:r>
              <a:rPr sz="2500" dirty="0"/>
              <a:t> </a:t>
            </a:r>
            <a:r>
              <a:rPr sz="2500" spc="-5" dirty="0"/>
              <a:t>Landing</a:t>
            </a:r>
            <a:r>
              <a:rPr sz="2500" spc="-25" dirty="0"/>
              <a:t> </a:t>
            </a:r>
            <a:r>
              <a:rPr sz="2500" spc="-10" dirty="0"/>
              <a:t>with</a:t>
            </a:r>
            <a:r>
              <a:rPr sz="2500" spc="15" dirty="0"/>
              <a:t> </a:t>
            </a:r>
            <a:r>
              <a:rPr sz="2500" spc="-5" dirty="0"/>
              <a:t>Payload</a:t>
            </a:r>
            <a:r>
              <a:rPr sz="2500" spc="-15" dirty="0"/>
              <a:t> </a:t>
            </a:r>
            <a:r>
              <a:rPr sz="2500" spc="-5" dirty="0"/>
              <a:t>between</a:t>
            </a:r>
            <a:r>
              <a:rPr sz="2500" dirty="0"/>
              <a:t> </a:t>
            </a:r>
            <a:r>
              <a:rPr sz="2500" spc="-10" dirty="0"/>
              <a:t>4000</a:t>
            </a:r>
            <a:r>
              <a:rPr sz="2500" dirty="0"/>
              <a:t> </a:t>
            </a:r>
            <a:r>
              <a:rPr sz="2500" spc="-5" dirty="0"/>
              <a:t>and </a:t>
            </a:r>
            <a:r>
              <a:rPr sz="2500" spc="-10" dirty="0"/>
              <a:t>6000</a:t>
            </a:r>
            <a:endParaRPr sz="2500"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47927" y="2069592"/>
            <a:ext cx="10357104" cy="3337560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026972" y="5590743"/>
            <a:ext cx="9365615" cy="7785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ts val="2050"/>
              </a:lnSpc>
              <a:spcBef>
                <a:spcPts val="95"/>
              </a:spcBef>
              <a:buChar char="•"/>
              <a:tabLst>
                <a:tab pos="240665" algn="l"/>
                <a:tab pos="241300" algn="l"/>
              </a:tabLst>
            </a:pPr>
            <a:r>
              <a:rPr sz="1900" spc="-5" dirty="0">
                <a:solidFill>
                  <a:srgbClr val="292929"/>
                </a:solidFill>
                <a:latin typeface="Arial MT"/>
                <a:cs typeface="Arial MT"/>
              </a:rPr>
              <a:t>Used</a:t>
            </a:r>
            <a:r>
              <a:rPr sz="1900" spc="3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900" spc="-5" dirty="0">
                <a:solidFill>
                  <a:srgbClr val="292929"/>
                </a:solidFill>
                <a:latin typeface="Arial MT"/>
                <a:cs typeface="Arial MT"/>
              </a:rPr>
              <a:t>‘Select</a:t>
            </a:r>
            <a:r>
              <a:rPr sz="1900" spc="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900" spc="-5" dirty="0">
                <a:solidFill>
                  <a:srgbClr val="292929"/>
                </a:solidFill>
                <a:latin typeface="Arial MT"/>
                <a:cs typeface="Arial MT"/>
              </a:rPr>
              <a:t>Distinct’</a:t>
            </a:r>
            <a:r>
              <a:rPr sz="1900" spc="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900" spc="-5" dirty="0">
                <a:solidFill>
                  <a:srgbClr val="292929"/>
                </a:solidFill>
                <a:latin typeface="Arial MT"/>
                <a:cs typeface="Arial MT"/>
              </a:rPr>
              <a:t>statement</a:t>
            </a:r>
            <a:r>
              <a:rPr sz="1900" spc="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900" spc="-5" dirty="0">
                <a:solidFill>
                  <a:srgbClr val="292929"/>
                </a:solidFill>
                <a:latin typeface="Arial MT"/>
                <a:cs typeface="Arial MT"/>
              </a:rPr>
              <a:t>to</a:t>
            </a:r>
            <a:r>
              <a:rPr sz="19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900" spc="-5" dirty="0">
                <a:solidFill>
                  <a:srgbClr val="292929"/>
                </a:solidFill>
                <a:latin typeface="Arial MT"/>
                <a:cs typeface="Arial MT"/>
              </a:rPr>
              <a:t>return</a:t>
            </a:r>
            <a:r>
              <a:rPr sz="1900" spc="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900" spc="-5" dirty="0">
                <a:solidFill>
                  <a:srgbClr val="292929"/>
                </a:solidFill>
                <a:latin typeface="Arial MT"/>
                <a:cs typeface="Arial MT"/>
              </a:rPr>
              <a:t>and</a:t>
            </a:r>
            <a:r>
              <a:rPr sz="1900" spc="3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900" spc="-5" dirty="0">
                <a:solidFill>
                  <a:srgbClr val="292929"/>
                </a:solidFill>
                <a:latin typeface="Arial MT"/>
                <a:cs typeface="Arial MT"/>
              </a:rPr>
              <a:t>list</a:t>
            </a:r>
            <a:r>
              <a:rPr sz="19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900" spc="-5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1900" spc="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900" spc="-5" dirty="0">
                <a:solidFill>
                  <a:srgbClr val="292929"/>
                </a:solidFill>
                <a:latin typeface="Arial MT"/>
                <a:cs typeface="Arial MT"/>
              </a:rPr>
              <a:t>‘unique’</a:t>
            </a:r>
            <a:r>
              <a:rPr sz="1900" spc="5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900" spc="-5" dirty="0">
                <a:solidFill>
                  <a:srgbClr val="292929"/>
                </a:solidFill>
                <a:latin typeface="Arial MT"/>
                <a:cs typeface="Arial MT"/>
              </a:rPr>
              <a:t>names</a:t>
            </a:r>
            <a:r>
              <a:rPr sz="1900" spc="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900" spc="-5" dirty="0">
                <a:solidFill>
                  <a:srgbClr val="292929"/>
                </a:solidFill>
                <a:latin typeface="Arial MT"/>
                <a:cs typeface="Arial MT"/>
              </a:rPr>
              <a:t>of</a:t>
            </a:r>
            <a:r>
              <a:rPr sz="19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900" spc="-5" dirty="0">
                <a:solidFill>
                  <a:srgbClr val="292929"/>
                </a:solidFill>
                <a:latin typeface="Arial MT"/>
                <a:cs typeface="Arial MT"/>
              </a:rPr>
              <a:t>boosters</a:t>
            </a:r>
            <a:r>
              <a:rPr sz="1900" spc="4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900" spc="-10" dirty="0">
                <a:solidFill>
                  <a:srgbClr val="292929"/>
                </a:solidFill>
                <a:latin typeface="Arial MT"/>
                <a:cs typeface="Arial MT"/>
              </a:rPr>
              <a:t>with</a:t>
            </a:r>
            <a:endParaRPr sz="1900">
              <a:latin typeface="Arial MT"/>
              <a:cs typeface="Arial MT"/>
            </a:endParaRPr>
          </a:p>
          <a:p>
            <a:pPr marL="241300">
              <a:lnSpc>
                <a:spcPts val="1825"/>
              </a:lnSpc>
            </a:pPr>
            <a:r>
              <a:rPr sz="1900" spc="-5" dirty="0">
                <a:solidFill>
                  <a:srgbClr val="292929"/>
                </a:solidFill>
                <a:latin typeface="Arial MT"/>
                <a:cs typeface="Arial MT"/>
              </a:rPr>
              <a:t>operators</a:t>
            </a:r>
            <a:r>
              <a:rPr sz="1900" spc="4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900" spc="-5" dirty="0">
                <a:solidFill>
                  <a:srgbClr val="292929"/>
                </a:solidFill>
                <a:latin typeface="Arial MT"/>
                <a:cs typeface="Arial MT"/>
              </a:rPr>
              <a:t>&gt;4000</a:t>
            </a:r>
            <a:r>
              <a:rPr sz="1900" spc="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900" spc="-5" dirty="0">
                <a:solidFill>
                  <a:srgbClr val="292929"/>
                </a:solidFill>
                <a:latin typeface="Arial MT"/>
                <a:cs typeface="Arial MT"/>
              </a:rPr>
              <a:t>and</a:t>
            </a:r>
            <a:r>
              <a:rPr sz="1900" spc="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900" spc="-5" dirty="0">
                <a:solidFill>
                  <a:srgbClr val="292929"/>
                </a:solidFill>
                <a:latin typeface="Arial MT"/>
                <a:cs typeface="Arial MT"/>
              </a:rPr>
              <a:t>&lt;6000</a:t>
            </a:r>
            <a:r>
              <a:rPr sz="1900" spc="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900" spc="-5" dirty="0">
                <a:solidFill>
                  <a:srgbClr val="292929"/>
                </a:solidFill>
                <a:latin typeface="Arial MT"/>
                <a:cs typeface="Arial MT"/>
              </a:rPr>
              <a:t>to</a:t>
            </a:r>
            <a:r>
              <a:rPr sz="19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900" spc="-5" dirty="0">
                <a:solidFill>
                  <a:srgbClr val="292929"/>
                </a:solidFill>
                <a:latin typeface="Arial MT"/>
                <a:cs typeface="Arial MT"/>
              </a:rPr>
              <a:t>only</a:t>
            </a:r>
            <a:r>
              <a:rPr sz="1900" spc="3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900" spc="-5" dirty="0">
                <a:solidFill>
                  <a:srgbClr val="292929"/>
                </a:solidFill>
                <a:latin typeface="Arial MT"/>
                <a:cs typeface="Arial MT"/>
              </a:rPr>
              <a:t>list</a:t>
            </a:r>
            <a:r>
              <a:rPr sz="19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900" spc="-5" dirty="0">
                <a:solidFill>
                  <a:srgbClr val="292929"/>
                </a:solidFill>
                <a:latin typeface="Arial MT"/>
                <a:cs typeface="Arial MT"/>
              </a:rPr>
              <a:t>booster</a:t>
            </a:r>
            <a:r>
              <a:rPr sz="1900" spc="3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900" spc="-5" dirty="0">
                <a:solidFill>
                  <a:srgbClr val="292929"/>
                </a:solidFill>
                <a:latin typeface="Arial MT"/>
                <a:cs typeface="Arial MT"/>
              </a:rPr>
              <a:t>with</a:t>
            </a:r>
            <a:r>
              <a:rPr sz="1900" spc="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900" spc="-5" dirty="0">
                <a:solidFill>
                  <a:srgbClr val="292929"/>
                </a:solidFill>
                <a:latin typeface="Arial MT"/>
                <a:cs typeface="Arial MT"/>
              </a:rPr>
              <a:t>payloads</a:t>
            </a:r>
            <a:r>
              <a:rPr sz="1900" spc="4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900" spc="-5" dirty="0">
                <a:solidFill>
                  <a:srgbClr val="292929"/>
                </a:solidFill>
                <a:latin typeface="Arial MT"/>
                <a:cs typeface="Arial MT"/>
              </a:rPr>
              <a:t>btween</a:t>
            </a:r>
            <a:r>
              <a:rPr sz="1900" spc="4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900" spc="-10" dirty="0">
                <a:solidFill>
                  <a:srgbClr val="292929"/>
                </a:solidFill>
                <a:latin typeface="Arial MT"/>
                <a:cs typeface="Arial MT"/>
              </a:rPr>
              <a:t>4000-6000</a:t>
            </a:r>
            <a:r>
              <a:rPr sz="1900" spc="5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900" spc="-10" dirty="0">
                <a:solidFill>
                  <a:srgbClr val="292929"/>
                </a:solidFill>
                <a:latin typeface="Arial MT"/>
                <a:cs typeface="Arial MT"/>
              </a:rPr>
              <a:t>with</a:t>
            </a:r>
            <a:endParaRPr sz="1900">
              <a:latin typeface="Arial MT"/>
              <a:cs typeface="Arial MT"/>
            </a:endParaRPr>
          </a:p>
          <a:p>
            <a:pPr marL="241300">
              <a:lnSpc>
                <a:spcPts val="2055"/>
              </a:lnSpc>
            </a:pPr>
            <a:r>
              <a:rPr sz="1900" spc="-5" dirty="0">
                <a:solidFill>
                  <a:srgbClr val="292929"/>
                </a:solidFill>
                <a:latin typeface="Arial MT"/>
                <a:cs typeface="Arial MT"/>
              </a:rPr>
              <a:t>landing</a:t>
            </a:r>
            <a:r>
              <a:rPr sz="1900" spc="3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900" spc="-5" dirty="0">
                <a:solidFill>
                  <a:srgbClr val="292929"/>
                </a:solidFill>
                <a:latin typeface="Arial MT"/>
                <a:cs typeface="Arial MT"/>
              </a:rPr>
              <a:t>outcome</a:t>
            </a:r>
            <a:r>
              <a:rPr sz="1900" spc="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900" spc="-5" dirty="0">
                <a:solidFill>
                  <a:srgbClr val="292929"/>
                </a:solidFill>
                <a:latin typeface="Arial MT"/>
                <a:cs typeface="Arial MT"/>
              </a:rPr>
              <a:t>of</a:t>
            </a:r>
            <a:r>
              <a:rPr sz="19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900" spc="-10" dirty="0">
                <a:solidFill>
                  <a:srgbClr val="292929"/>
                </a:solidFill>
                <a:latin typeface="Arial MT"/>
                <a:cs typeface="Arial MT"/>
              </a:rPr>
              <a:t>‘Success</a:t>
            </a:r>
            <a:r>
              <a:rPr sz="1900" spc="3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900" spc="-5" dirty="0">
                <a:solidFill>
                  <a:srgbClr val="292929"/>
                </a:solidFill>
                <a:latin typeface="Arial MT"/>
                <a:cs typeface="Arial MT"/>
              </a:rPr>
              <a:t>(drone</a:t>
            </a:r>
            <a:r>
              <a:rPr sz="1900" spc="3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900" spc="-5" dirty="0">
                <a:solidFill>
                  <a:srgbClr val="292929"/>
                </a:solidFill>
                <a:latin typeface="Arial MT"/>
                <a:cs typeface="Arial MT"/>
              </a:rPr>
              <a:t>ship)’.</a:t>
            </a:r>
            <a:endParaRPr sz="19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28375" y="6085433"/>
            <a:ext cx="25146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solidFill>
                  <a:srgbClr val="1C7CDB"/>
                </a:solidFill>
                <a:latin typeface="Arial MT"/>
                <a:cs typeface="Arial MT"/>
              </a:rPr>
              <a:t>39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53795" y="1351534"/>
            <a:ext cx="891159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95"/>
              </a:spcBef>
              <a:buChar char="•"/>
              <a:tabLst>
                <a:tab pos="240665" algn="l"/>
                <a:tab pos="241935" algn="l"/>
              </a:tabLst>
            </a:pP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Calculate</a:t>
            </a:r>
            <a:r>
              <a:rPr sz="22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220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total</a:t>
            </a:r>
            <a:r>
              <a:rPr sz="220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number</a:t>
            </a:r>
            <a:r>
              <a:rPr sz="2200" spc="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of</a:t>
            </a:r>
            <a:r>
              <a:rPr sz="22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successful</a:t>
            </a:r>
            <a:r>
              <a:rPr sz="22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and</a:t>
            </a:r>
            <a:r>
              <a:rPr sz="2200" spc="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failure</a:t>
            </a:r>
            <a:r>
              <a:rPr sz="22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mission</a:t>
            </a:r>
            <a:r>
              <a:rPr sz="2200" spc="5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outcomes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69" y="490473"/>
            <a:ext cx="10288905" cy="497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100" spc="-5" dirty="0"/>
              <a:t>Total </a:t>
            </a:r>
            <a:r>
              <a:rPr sz="3100" spc="-10" dirty="0"/>
              <a:t>Number</a:t>
            </a:r>
            <a:r>
              <a:rPr sz="3100" spc="45" dirty="0"/>
              <a:t> </a:t>
            </a:r>
            <a:r>
              <a:rPr sz="3100" spc="-5" dirty="0"/>
              <a:t>of Successful</a:t>
            </a:r>
            <a:r>
              <a:rPr sz="3100" spc="30" dirty="0"/>
              <a:t> </a:t>
            </a:r>
            <a:r>
              <a:rPr sz="3100" spc="-10" dirty="0"/>
              <a:t>and</a:t>
            </a:r>
            <a:r>
              <a:rPr sz="3100" spc="15" dirty="0"/>
              <a:t> </a:t>
            </a:r>
            <a:r>
              <a:rPr sz="3100" spc="-5" dirty="0"/>
              <a:t>Failure</a:t>
            </a:r>
            <a:r>
              <a:rPr sz="3100" spc="25" dirty="0"/>
              <a:t> </a:t>
            </a:r>
            <a:r>
              <a:rPr sz="3100" spc="-5" dirty="0"/>
              <a:t>Mission</a:t>
            </a:r>
            <a:r>
              <a:rPr sz="3100" spc="25" dirty="0"/>
              <a:t> </a:t>
            </a:r>
            <a:r>
              <a:rPr sz="3100" spc="-5" dirty="0"/>
              <a:t>Outcomes</a:t>
            </a:r>
            <a:endParaRPr sz="3100"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9619" y="1787651"/>
            <a:ext cx="10515600" cy="3636264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053795" y="5665723"/>
            <a:ext cx="8996045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5080" indent="-229235">
              <a:lnSpc>
                <a:spcPct val="100000"/>
              </a:lnSpc>
              <a:spcBef>
                <a:spcPts val="95"/>
              </a:spcBef>
              <a:buChar char="•"/>
              <a:tabLst>
                <a:tab pos="240665" algn="l"/>
                <a:tab pos="241935" algn="l"/>
              </a:tabLst>
            </a:pP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Used the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‘COUNT()’</a:t>
            </a:r>
            <a:r>
              <a:rPr sz="2200" spc="4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together</a:t>
            </a:r>
            <a:r>
              <a:rPr sz="2200" spc="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with</a:t>
            </a:r>
            <a:r>
              <a:rPr sz="22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220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‘GROUP</a:t>
            </a:r>
            <a:r>
              <a:rPr sz="2200" spc="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BY’ statement</a:t>
            </a:r>
            <a:r>
              <a:rPr sz="2200" spc="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to</a:t>
            </a:r>
            <a:r>
              <a:rPr sz="22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return </a:t>
            </a:r>
            <a:r>
              <a:rPr sz="2200" spc="-59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total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number</a:t>
            </a:r>
            <a:r>
              <a:rPr sz="2200" spc="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of missions</a:t>
            </a:r>
            <a:r>
              <a:rPr sz="22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outcomes</a:t>
            </a:r>
            <a:endParaRPr sz="22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241151" y="6085433"/>
            <a:ext cx="13843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solidFill>
                  <a:srgbClr val="1C7CDB"/>
                </a:solidFill>
                <a:latin typeface="Arial MT"/>
                <a:cs typeface="Arial MT"/>
              </a:rPr>
              <a:t>4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06881" y="444246"/>
            <a:ext cx="247777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spc="-10" dirty="0"/>
              <a:t>Introduction</a:t>
            </a:r>
            <a:endParaRPr sz="3700"/>
          </a:p>
        </p:txBody>
      </p:sp>
      <p:sp>
        <p:nvSpPr>
          <p:cNvPr id="4" name="object 4"/>
          <p:cNvSpPr txBox="1"/>
          <p:nvPr/>
        </p:nvSpPr>
        <p:spPr>
          <a:xfrm>
            <a:off x="5981827" y="1612214"/>
            <a:ext cx="5462270" cy="355600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5"/>
              </a:spcBef>
              <a:buChar char="•"/>
              <a:tabLst>
                <a:tab pos="240665" algn="l"/>
                <a:tab pos="241300" algn="l"/>
              </a:tabLst>
            </a:pP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Project</a:t>
            </a:r>
            <a:r>
              <a:rPr sz="2000" spc="-3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Arial MT"/>
                <a:cs typeface="Arial MT"/>
              </a:rPr>
              <a:t>background</a:t>
            </a:r>
            <a:r>
              <a:rPr sz="2000" spc="-6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and</a:t>
            </a:r>
            <a:r>
              <a:rPr sz="20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context</a:t>
            </a:r>
            <a:endParaRPr sz="2000">
              <a:latin typeface="Arial MT"/>
              <a:cs typeface="Arial MT"/>
            </a:endParaRPr>
          </a:p>
          <a:p>
            <a:pPr marL="469900" marR="19050">
              <a:lnSpc>
                <a:spcPts val="1730"/>
              </a:lnSpc>
              <a:spcBef>
                <a:spcPts val="1435"/>
              </a:spcBef>
            </a:pPr>
            <a:r>
              <a:rPr sz="1600" spc="-5" dirty="0">
                <a:solidFill>
                  <a:srgbClr val="292929"/>
                </a:solidFill>
                <a:latin typeface="Arial MT"/>
                <a:cs typeface="Arial MT"/>
              </a:rPr>
              <a:t>SpaceX advertises Falcon 9 rocket launches on </a:t>
            </a:r>
            <a:r>
              <a:rPr sz="1600" dirty="0">
                <a:solidFill>
                  <a:srgbClr val="292929"/>
                </a:solidFill>
                <a:latin typeface="Arial MT"/>
                <a:cs typeface="Arial MT"/>
              </a:rPr>
              <a:t>its </a:t>
            </a:r>
            <a:r>
              <a:rPr sz="16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Arial MT"/>
                <a:cs typeface="Arial MT"/>
              </a:rPr>
              <a:t>website</a:t>
            </a:r>
            <a:r>
              <a:rPr sz="16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Arial MT"/>
                <a:cs typeface="Arial MT"/>
              </a:rPr>
              <a:t>with</a:t>
            </a:r>
            <a:r>
              <a:rPr sz="16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Arial MT"/>
                <a:cs typeface="Arial MT"/>
              </a:rPr>
              <a:t>a</a:t>
            </a:r>
            <a:r>
              <a:rPr sz="16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Arial MT"/>
                <a:cs typeface="Arial MT"/>
              </a:rPr>
              <a:t>cost of</a:t>
            </a:r>
            <a:r>
              <a:rPr sz="160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Arial MT"/>
                <a:cs typeface="Arial MT"/>
              </a:rPr>
              <a:t>62</a:t>
            </a:r>
            <a:r>
              <a:rPr sz="16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Arial MT"/>
                <a:cs typeface="Arial MT"/>
              </a:rPr>
              <a:t>million</a:t>
            </a:r>
            <a:r>
              <a:rPr sz="1600" spc="-4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Arial MT"/>
                <a:cs typeface="Arial MT"/>
              </a:rPr>
              <a:t>dollars; other</a:t>
            </a:r>
            <a:r>
              <a:rPr sz="1600" spc="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Arial MT"/>
                <a:cs typeface="Arial MT"/>
              </a:rPr>
              <a:t>providers </a:t>
            </a:r>
            <a:r>
              <a:rPr sz="1600" spc="-43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Arial MT"/>
                <a:cs typeface="Arial MT"/>
              </a:rPr>
              <a:t>cost </a:t>
            </a:r>
            <a:r>
              <a:rPr sz="1600" spc="-10" dirty="0">
                <a:solidFill>
                  <a:srgbClr val="292929"/>
                </a:solidFill>
                <a:latin typeface="Arial MT"/>
                <a:cs typeface="Arial MT"/>
              </a:rPr>
              <a:t>upward</a:t>
            </a:r>
            <a:r>
              <a:rPr sz="16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Arial MT"/>
                <a:cs typeface="Arial MT"/>
              </a:rPr>
              <a:t>of</a:t>
            </a:r>
            <a:r>
              <a:rPr sz="16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Arial MT"/>
                <a:cs typeface="Arial MT"/>
              </a:rPr>
              <a:t>165</a:t>
            </a:r>
            <a:r>
              <a:rPr sz="160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Arial MT"/>
                <a:cs typeface="Arial MT"/>
              </a:rPr>
              <a:t>million</a:t>
            </a:r>
            <a:r>
              <a:rPr sz="1600" spc="-4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Arial MT"/>
                <a:cs typeface="Arial MT"/>
              </a:rPr>
              <a:t>dollars</a:t>
            </a:r>
            <a:r>
              <a:rPr sz="16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Arial MT"/>
                <a:cs typeface="Arial MT"/>
              </a:rPr>
              <a:t>each,</a:t>
            </a:r>
            <a:r>
              <a:rPr sz="16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Arial MT"/>
                <a:cs typeface="Arial MT"/>
              </a:rPr>
              <a:t>much of</a:t>
            </a:r>
            <a:r>
              <a:rPr sz="160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Arial MT"/>
                <a:cs typeface="Arial MT"/>
              </a:rPr>
              <a:t>the </a:t>
            </a:r>
            <a:r>
              <a:rPr sz="16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Arial MT"/>
                <a:cs typeface="Arial MT"/>
              </a:rPr>
              <a:t>savings</a:t>
            </a:r>
            <a:r>
              <a:rPr sz="16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Arial MT"/>
                <a:cs typeface="Arial MT"/>
              </a:rPr>
              <a:t>is</a:t>
            </a:r>
            <a:r>
              <a:rPr sz="16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Arial MT"/>
                <a:cs typeface="Arial MT"/>
              </a:rPr>
              <a:t>because SpaceX</a:t>
            </a:r>
            <a:r>
              <a:rPr sz="16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Arial MT"/>
                <a:cs typeface="Arial MT"/>
              </a:rPr>
              <a:t>can reuse</a:t>
            </a:r>
            <a:r>
              <a:rPr sz="16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Arial MT"/>
                <a:cs typeface="Arial MT"/>
              </a:rPr>
              <a:t>the first</a:t>
            </a:r>
            <a:r>
              <a:rPr sz="1600" spc="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Arial MT"/>
                <a:cs typeface="Arial MT"/>
              </a:rPr>
              <a:t>stage.</a:t>
            </a:r>
            <a:endParaRPr sz="1600">
              <a:latin typeface="Arial MT"/>
              <a:cs typeface="Arial MT"/>
            </a:endParaRPr>
          </a:p>
          <a:p>
            <a:pPr marL="469900">
              <a:lnSpc>
                <a:spcPts val="1600"/>
              </a:lnSpc>
            </a:pPr>
            <a:r>
              <a:rPr sz="1600" spc="-5" dirty="0">
                <a:solidFill>
                  <a:srgbClr val="292929"/>
                </a:solidFill>
                <a:latin typeface="Arial MT"/>
                <a:cs typeface="Arial MT"/>
              </a:rPr>
              <a:t>Therefore</a:t>
            </a:r>
            <a:r>
              <a:rPr sz="1600" spc="3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Arial MT"/>
                <a:cs typeface="Arial MT"/>
              </a:rPr>
              <a:t>if</a:t>
            </a:r>
            <a:r>
              <a:rPr sz="16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Arial MT"/>
                <a:cs typeface="Arial MT"/>
              </a:rPr>
              <a:t>we</a:t>
            </a:r>
            <a:r>
              <a:rPr sz="16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Arial MT"/>
                <a:cs typeface="Arial MT"/>
              </a:rPr>
              <a:t>can</a:t>
            </a:r>
            <a:r>
              <a:rPr sz="16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Arial MT"/>
                <a:cs typeface="Arial MT"/>
              </a:rPr>
              <a:t>determine</a:t>
            </a:r>
            <a:r>
              <a:rPr sz="160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Arial MT"/>
                <a:cs typeface="Arial MT"/>
              </a:rPr>
              <a:t>if</a:t>
            </a:r>
            <a:r>
              <a:rPr sz="1600" spc="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16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Arial MT"/>
                <a:cs typeface="Arial MT"/>
              </a:rPr>
              <a:t>first</a:t>
            </a:r>
            <a:r>
              <a:rPr sz="1600" spc="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Arial MT"/>
                <a:cs typeface="Arial MT"/>
              </a:rPr>
              <a:t>stage</a:t>
            </a:r>
            <a:r>
              <a:rPr sz="16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Arial MT"/>
                <a:cs typeface="Arial MT"/>
              </a:rPr>
              <a:t>will</a:t>
            </a:r>
            <a:r>
              <a:rPr sz="1600" spc="-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Arial MT"/>
                <a:cs typeface="Arial MT"/>
              </a:rPr>
              <a:t>land,</a:t>
            </a:r>
            <a:endParaRPr sz="1600">
              <a:latin typeface="Arial MT"/>
              <a:cs typeface="Arial MT"/>
            </a:endParaRPr>
          </a:p>
          <a:p>
            <a:pPr marL="469900" marR="5080">
              <a:lnSpc>
                <a:spcPct val="90100"/>
              </a:lnSpc>
              <a:spcBef>
                <a:spcPts val="95"/>
              </a:spcBef>
            </a:pPr>
            <a:r>
              <a:rPr sz="1600" spc="-5" dirty="0">
                <a:solidFill>
                  <a:srgbClr val="292929"/>
                </a:solidFill>
                <a:latin typeface="Arial MT"/>
                <a:cs typeface="Arial MT"/>
              </a:rPr>
              <a:t>we</a:t>
            </a:r>
            <a:r>
              <a:rPr sz="16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Arial MT"/>
                <a:cs typeface="Arial MT"/>
              </a:rPr>
              <a:t>can determine</a:t>
            </a:r>
            <a:r>
              <a:rPr sz="1600" spc="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16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Arial MT"/>
                <a:cs typeface="Arial MT"/>
              </a:rPr>
              <a:t>cost</a:t>
            </a:r>
            <a:r>
              <a:rPr sz="16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Arial MT"/>
                <a:cs typeface="Arial MT"/>
              </a:rPr>
              <a:t>of</a:t>
            </a:r>
            <a:r>
              <a:rPr sz="160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Arial MT"/>
                <a:cs typeface="Arial MT"/>
              </a:rPr>
              <a:t>a launch. </a:t>
            </a:r>
            <a:r>
              <a:rPr sz="1600" spc="-10" dirty="0">
                <a:solidFill>
                  <a:srgbClr val="292929"/>
                </a:solidFill>
                <a:latin typeface="Arial MT"/>
                <a:cs typeface="Arial MT"/>
              </a:rPr>
              <a:t>This </a:t>
            </a:r>
            <a:r>
              <a:rPr sz="1600" spc="-5" dirty="0">
                <a:solidFill>
                  <a:srgbClr val="292929"/>
                </a:solidFill>
                <a:latin typeface="Arial MT"/>
                <a:cs typeface="Arial MT"/>
              </a:rPr>
              <a:t>information </a:t>
            </a:r>
            <a:r>
              <a:rPr sz="1600" spc="-43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Arial MT"/>
                <a:cs typeface="Arial MT"/>
              </a:rPr>
              <a:t>can be used</a:t>
            </a:r>
            <a:r>
              <a:rPr sz="16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Arial MT"/>
                <a:cs typeface="Arial MT"/>
              </a:rPr>
              <a:t>if an alternate</a:t>
            </a:r>
            <a:r>
              <a:rPr sz="16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Arial MT"/>
                <a:cs typeface="Arial MT"/>
              </a:rPr>
              <a:t>company</a:t>
            </a:r>
            <a:r>
              <a:rPr sz="1600" spc="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Arial MT"/>
                <a:cs typeface="Arial MT"/>
              </a:rPr>
              <a:t>wants</a:t>
            </a:r>
            <a:r>
              <a:rPr sz="160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Arial MT"/>
                <a:cs typeface="Arial MT"/>
              </a:rPr>
              <a:t>to</a:t>
            </a:r>
            <a:r>
              <a:rPr sz="160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Arial MT"/>
                <a:cs typeface="Arial MT"/>
              </a:rPr>
              <a:t>bid </a:t>
            </a:r>
            <a:r>
              <a:rPr sz="16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Arial MT"/>
                <a:cs typeface="Arial MT"/>
              </a:rPr>
              <a:t>against</a:t>
            </a:r>
            <a:r>
              <a:rPr sz="16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Arial MT"/>
                <a:cs typeface="Arial MT"/>
              </a:rPr>
              <a:t>SpaceX</a:t>
            </a:r>
            <a:r>
              <a:rPr sz="16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Arial MT"/>
                <a:cs typeface="Arial MT"/>
              </a:rPr>
              <a:t>for</a:t>
            </a:r>
            <a:r>
              <a:rPr sz="1600" spc="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Arial MT"/>
                <a:cs typeface="Arial MT"/>
              </a:rPr>
              <a:t>a rocket</a:t>
            </a:r>
            <a:r>
              <a:rPr sz="16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Arial MT"/>
                <a:cs typeface="Arial MT"/>
              </a:rPr>
              <a:t>launch</a:t>
            </a:r>
            <a:r>
              <a:rPr sz="1000" spc="-5" dirty="0">
                <a:solidFill>
                  <a:srgbClr val="292929"/>
                </a:solidFill>
                <a:latin typeface="Arial MT"/>
                <a:cs typeface="Arial MT"/>
              </a:rPr>
              <a:t>.</a:t>
            </a:r>
            <a:endParaRPr sz="1000">
              <a:latin typeface="Arial MT"/>
              <a:cs typeface="Arial MT"/>
            </a:endParaRPr>
          </a:p>
          <a:p>
            <a:pPr marL="241300" indent="-228600">
              <a:lnSpc>
                <a:spcPct val="100000"/>
              </a:lnSpc>
              <a:spcBef>
                <a:spcPts val="1145"/>
              </a:spcBef>
              <a:buChar char="•"/>
              <a:tabLst>
                <a:tab pos="240665" algn="l"/>
                <a:tab pos="241300" algn="l"/>
              </a:tabLst>
            </a:pP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Problems</a:t>
            </a:r>
            <a:r>
              <a:rPr sz="2000" spc="-3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you</a:t>
            </a:r>
            <a:r>
              <a:rPr sz="2000" spc="-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Arial MT"/>
                <a:cs typeface="Arial MT"/>
              </a:rPr>
              <a:t>want</a:t>
            </a:r>
            <a:r>
              <a:rPr sz="2000" spc="-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to</a:t>
            </a:r>
            <a:r>
              <a:rPr sz="2000" spc="-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find</a:t>
            </a:r>
            <a:r>
              <a:rPr sz="2000" spc="-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answers</a:t>
            </a:r>
            <a:endParaRPr sz="2000">
              <a:latin typeface="Arial MT"/>
              <a:cs typeface="Arial MT"/>
            </a:endParaRPr>
          </a:p>
          <a:p>
            <a:pPr marL="469900" marR="265430">
              <a:lnSpc>
                <a:spcPct val="90100"/>
              </a:lnSpc>
              <a:spcBef>
                <a:spcPts val="1420"/>
              </a:spcBef>
            </a:pPr>
            <a:r>
              <a:rPr sz="1600" spc="-5" dirty="0">
                <a:solidFill>
                  <a:srgbClr val="292929"/>
                </a:solidFill>
                <a:latin typeface="Arial MT"/>
                <a:cs typeface="Arial MT"/>
              </a:rPr>
              <a:t>In</a:t>
            </a:r>
            <a:r>
              <a:rPr sz="160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Arial MT"/>
                <a:cs typeface="Arial MT"/>
              </a:rPr>
              <a:t>this</a:t>
            </a:r>
            <a:r>
              <a:rPr sz="16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Arial MT"/>
                <a:cs typeface="Arial MT"/>
              </a:rPr>
              <a:t>capstone,</a:t>
            </a:r>
            <a:r>
              <a:rPr sz="16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Arial MT"/>
                <a:cs typeface="Arial MT"/>
              </a:rPr>
              <a:t>we</a:t>
            </a:r>
            <a:r>
              <a:rPr sz="160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Arial MT"/>
                <a:cs typeface="Arial MT"/>
              </a:rPr>
              <a:t>will</a:t>
            </a:r>
            <a:r>
              <a:rPr sz="1600" spc="-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Arial MT"/>
                <a:cs typeface="Arial MT"/>
              </a:rPr>
              <a:t>predict if</a:t>
            </a:r>
            <a:r>
              <a:rPr sz="16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160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Arial MT"/>
                <a:cs typeface="Arial MT"/>
              </a:rPr>
              <a:t>Falcon</a:t>
            </a:r>
            <a:r>
              <a:rPr sz="16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Arial MT"/>
                <a:cs typeface="Arial MT"/>
              </a:rPr>
              <a:t>9 first </a:t>
            </a:r>
            <a:r>
              <a:rPr sz="16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Arial MT"/>
                <a:cs typeface="Arial MT"/>
              </a:rPr>
              <a:t>stage</a:t>
            </a:r>
            <a:r>
              <a:rPr sz="160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Arial MT"/>
                <a:cs typeface="Arial MT"/>
              </a:rPr>
              <a:t>will</a:t>
            </a:r>
            <a:r>
              <a:rPr sz="1600" spc="-3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Arial MT"/>
                <a:cs typeface="Arial MT"/>
              </a:rPr>
              <a:t>land</a:t>
            </a:r>
            <a:r>
              <a:rPr sz="160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Arial MT"/>
                <a:cs typeface="Arial MT"/>
              </a:rPr>
              <a:t>successfully</a:t>
            </a:r>
            <a:r>
              <a:rPr sz="1600" spc="-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Arial MT"/>
                <a:cs typeface="Arial MT"/>
              </a:rPr>
              <a:t>using</a:t>
            </a:r>
            <a:r>
              <a:rPr sz="16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Arial MT"/>
                <a:cs typeface="Arial MT"/>
              </a:rPr>
              <a:t>data</a:t>
            </a:r>
            <a:r>
              <a:rPr sz="1600" spc="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Arial MT"/>
                <a:cs typeface="Arial MT"/>
              </a:rPr>
              <a:t>from</a:t>
            </a:r>
            <a:r>
              <a:rPr sz="1600" spc="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Arial MT"/>
                <a:cs typeface="Arial MT"/>
              </a:rPr>
              <a:t>Falcon</a:t>
            </a:r>
            <a:r>
              <a:rPr sz="16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Arial MT"/>
                <a:cs typeface="Arial MT"/>
              </a:rPr>
              <a:t>9 </a:t>
            </a:r>
            <a:r>
              <a:rPr sz="1600" spc="-4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Arial MT"/>
                <a:cs typeface="Arial MT"/>
              </a:rPr>
              <a:t>rocket</a:t>
            </a:r>
            <a:r>
              <a:rPr sz="16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Arial MT"/>
                <a:cs typeface="Arial MT"/>
              </a:rPr>
              <a:t>launches</a:t>
            </a:r>
            <a:r>
              <a:rPr sz="16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Arial MT"/>
                <a:cs typeface="Arial MT"/>
              </a:rPr>
              <a:t>advertised</a:t>
            </a:r>
            <a:r>
              <a:rPr sz="16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Arial MT"/>
                <a:cs typeface="Arial MT"/>
              </a:rPr>
              <a:t>on</a:t>
            </a:r>
            <a:r>
              <a:rPr sz="16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Arial MT"/>
                <a:cs typeface="Arial MT"/>
              </a:rPr>
              <a:t>its</a:t>
            </a:r>
            <a:r>
              <a:rPr sz="16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Arial MT"/>
                <a:cs typeface="Arial MT"/>
              </a:rPr>
              <a:t>website.</a:t>
            </a:r>
            <a:endParaRPr sz="1600"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8827" y="1620011"/>
            <a:ext cx="5373624" cy="3622548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28375" y="6085433"/>
            <a:ext cx="25146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solidFill>
                  <a:srgbClr val="1C7CDB"/>
                </a:solidFill>
                <a:latin typeface="Arial MT"/>
                <a:cs typeface="Arial MT"/>
              </a:rPr>
              <a:t>40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44246"/>
            <a:ext cx="755205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spc="-5" dirty="0"/>
              <a:t>Boosters</a:t>
            </a:r>
            <a:r>
              <a:rPr sz="3700" spc="20" dirty="0"/>
              <a:t> </a:t>
            </a:r>
            <a:r>
              <a:rPr sz="3700" spc="-10" dirty="0"/>
              <a:t>Carried</a:t>
            </a:r>
            <a:r>
              <a:rPr sz="3700" spc="30" dirty="0"/>
              <a:t> </a:t>
            </a:r>
            <a:r>
              <a:rPr sz="3700" spc="-5" dirty="0"/>
              <a:t>Maximum</a:t>
            </a:r>
            <a:r>
              <a:rPr sz="3700" spc="50" dirty="0"/>
              <a:t> </a:t>
            </a:r>
            <a:r>
              <a:rPr sz="3700" spc="-10" dirty="0"/>
              <a:t>Payload</a:t>
            </a:r>
            <a:endParaRPr sz="37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9619" y="1584960"/>
            <a:ext cx="10515600" cy="415290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848969" y="5879084"/>
            <a:ext cx="8841105" cy="605155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241300" marR="5080" indent="-228600">
              <a:lnSpc>
                <a:spcPts val="2160"/>
              </a:lnSpc>
              <a:spcBef>
                <a:spcPts val="375"/>
              </a:spcBef>
              <a:buChar char="•"/>
              <a:tabLst>
                <a:tab pos="240665" algn="l"/>
                <a:tab pos="241300" algn="l"/>
              </a:tabLst>
            </a:pP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Using</a:t>
            </a:r>
            <a:r>
              <a:rPr sz="20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a</a:t>
            </a:r>
            <a:r>
              <a:rPr sz="20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Subquerry</a:t>
            </a:r>
            <a:r>
              <a:rPr sz="2000" spc="-3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to</a:t>
            </a:r>
            <a:r>
              <a:rPr sz="20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return</a:t>
            </a:r>
            <a:r>
              <a:rPr sz="2000" spc="-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Arial MT"/>
                <a:cs typeface="Arial MT"/>
              </a:rPr>
              <a:t>and</a:t>
            </a:r>
            <a:r>
              <a:rPr sz="20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pass</a:t>
            </a:r>
            <a:r>
              <a:rPr sz="2000" spc="-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20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Max</a:t>
            </a:r>
            <a:r>
              <a:rPr sz="2000" spc="-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Arial MT"/>
                <a:cs typeface="Arial MT"/>
              </a:rPr>
              <a:t>payload</a:t>
            </a:r>
            <a:r>
              <a:rPr sz="2000" spc="-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Arial MT"/>
                <a:cs typeface="Arial MT"/>
              </a:rPr>
              <a:t>and</a:t>
            </a:r>
            <a:r>
              <a:rPr sz="20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used</a:t>
            </a:r>
            <a:r>
              <a:rPr sz="2000" spc="-3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Arial MT"/>
                <a:cs typeface="Arial MT"/>
              </a:rPr>
              <a:t>it</a:t>
            </a:r>
            <a:r>
              <a:rPr sz="20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Arial MT"/>
                <a:cs typeface="Arial MT"/>
              </a:rPr>
              <a:t>list</a:t>
            </a:r>
            <a:r>
              <a:rPr sz="20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Arial MT"/>
                <a:cs typeface="Arial MT"/>
              </a:rPr>
              <a:t>all</a:t>
            </a:r>
            <a:r>
              <a:rPr sz="20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the </a:t>
            </a:r>
            <a:r>
              <a:rPr sz="2000" spc="-54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boosters</a:t>
            </a:r>
            <a:r>
              <a:rPr sz="2000" spc="-5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that</a:t>
            </a:r>
            <a:r>
              <a:rPr sz="2000" spc="-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have</a:t>
            </a:r>
            <a:r>
              <a:rPr sz="2000" spc="-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carried</a:t>
            </a:r>
            <a:r>
              <a:rPr sz="2000" spc="-4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2000" spc="-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Max</a:t>
            </a:r>
            <a:r>
              <a:rPr sz="2000" spc="-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Arial MT"/>
                <a:cs typeface="Arial MT"/>
              </a:rPr>
              <a:t>payload</a:t>
            </a:r>
            <a:r>
              <a:rPr sz="20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Arial MT"/>
                <a:cs typeface="Arial MT"/>
              </a:rPr>
              <a:t>of</a:t>
            </a:r>
            <a:r>
              <a:rPr sz="2000" spc="-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Arial MT"/>
                <a:cs typeface="Arial MT"/>
              </a:rPr>
              <a:t>15600kgs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48969" y="1266824"/>
            <a:ext cx="858710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List of</a:t>
            </a:r>
            <a:r>
              <a:rPr sz="2200" spc="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22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boosters</a:t>
            </a:r>
            <a:r>
              <a:rPr sz="2200" spc="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which have carried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2200" spc="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maximum</a:t>
            </a:r>
            <a:r>
              <a:rPr sz="2200" spc="4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payload</a:t>
            </a:r>
            <a:r>
              <a:rPr sz="220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mass</a:t>
            </a:r>
            <a:endParaRPr sz="22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1280922"/>
            <a:ext cx="9178925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95"/>
              </a:spcBef>
              <a:buChar char="•"/>
              <a:tabLst>
                <a:tab pos="240665" algn="l"/>
                <a:tab pos="241300" algn="l"/>
                <a:tab pos="3195955" algn="l"/>
              </a:tabLst>
            </a:pP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List of</a:t>
            </a:r>
            <a:r>
              <a:rPr sz="2200" spc="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failed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landing</a:t>
            </a:r>
            <a:r>
              <a:rPr sz="22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outcomes</a:t>
            </a:r>
            <a:r>
              <a:rPr sz="2200" spc="3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in</a:t>
            </a:r>
            <a:r>
              <a:rPr sz="22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drone</a:t>
            </a:r>
            <a:r>
              <a:rPr sz="22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ship, 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with</a:t>
            </a:r>
            <a:r>
              <a:rPr sz="22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their</a:t>
            </a:r>
            <a:r>
              <a:rPr sz="2200" spc="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booster</a:t>
            </a:r>
            <a:r>
              <a:rPr sz="2200" spc="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versions, </a:t>
            </a:r>
            <a:r>
              <a:rPr sz="2200" spc="-59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and</a:t>
            </a:r>
            <a:r>
              <a:rPr sz="22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launch</a:t>
            </a:r>
            <a:r>
              <a:rPr sz="22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site</a:t>
            </a:r>
            <a:r>
              <a:rPr sz="2200" spc="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names	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in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2015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44246"/>
            <a:ext cx="462534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spc="-10" dirty="0"/>
              <a:t>2015</a:t>
            </a:r>
            <a:r>
              <a:rPr sz="3700" spc="-5" dirty="0"/>
              <a:t> </a:t>
            </a:r>
            <a:r>
              <a:rPr sz="3700" spc="-10" dirty="0"/>
              <a:t>Launch</a:t>
            </a:r>
            <a:r>
              <a:rPr sz="3700" spc="20" dirty="0"/>
              <a:t> </a:t>
            </a:r>
            <a:r>
              <a:rPr sz="3700" spc="-10" dirty="0"/>
              <a:t>Records</a:t>
            </a:r>
            <a:endParaRPr sz="3700"/>
          </a:p>
        </p:txBody>
      </p:sp>
      <p:sp>
        <p:nvSpPr>
          <p:cNvPr id="4" name="object 4"/>
          <p:cNvSpPr txBox="1"/>
          <p:nvPr/>
        </p:nvSpPr>
        <p:spPr>
          <a:xfrm>
            <a:off x="375208" y="5548376"/>
            <a:ext cx="11414125" cy="1031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66700" marR="30480" indent="-228600">
              <a:lnSpc>
                <a:spcPct val="100000"/>
              </a:lnSpc>
              <a:spcBef>
                <a:spcPts val="95"/>
              </a:spcBef>
              <a:buChar char="•"/>
              <a:tabLst>
                <a:tab pos="266065" algn="l"/>
                <a:tab pos="266700" algn="l"/>
              </a:tabLst>
            </a:pP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Used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‘subsrt()’</a:t>
            </a:r>
            <a:r>
              <a:rPr sz="2200" spc="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in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2200" spc="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select statement</a:t>
            </a:r>
            <a:r>
              <a:rPr sz="2200" spc="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to</a:t>
            </a:r>
            <a:r>
              <a:rPr sz="220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get</a:t>
            </a:r>
            <a:r>
              <a:rPr sz="2200" spc="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22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month</a:t>
            </a:r>
            <a:r>
              <a:rPr sz="2200" spc="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and</a:t>
            </a:r>
            <a:r>
              <a:rPr sz="2200" spc="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year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from</a:t>
            </a:r>
            <a:r>
              <a:rPr sz="2200" spc="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220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date</a:t>
            </a:r>
            <a:r>
              <a:rPr sz="22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column </a:t>
            </a:r>
            <a:r>
              <a:rPr sz="2200" spc="-59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where</a:t>
            </a:r>
            <a:r>
              <a:rPr sz="2200" spc="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substr(Date,7,4)='2015'</a:t>
            </a:r>
            <a:r>
              <a:rPr sz="2200" spc="4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for</a:t>
            </a:r>
            <a:r>
              <a:rPr sz="2200" spc="3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year</a:t>
            </a:r>
            <a:r>
              <a:rPr sz="22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and</a:t>
            </a:r>
            <a:r>
              <a:rPr sz="22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15" dirty="0">
                <a:solidFill>
                  <a:srgbClr val="292929"/>
                </a:solidFill>
                <a:latin typeface="Arial MT"/>
                <a:cs typeface="Arial MT"/>
              </a:rPr>
              <a:t>Landing_outcome</a:t>
            </a:r>
            <a:r>
              <a:rPr sz="2200" spc="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was</a:t>
            </a:r>
            <a:r>
              <a:rPr sz="2200" spc="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‘Failure</a:t>
            </a:r>
            <a:r>
              <a:rPr sz="220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(drone</a:t>
            </a:r>
            <a:r>
              <a:rPr sz="2200" spc="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225" dirty="0">
                <a:solidFill>
                  <a:srgbClr val="292929"/>
                </a:solidFill>
                <a:latin typeface="Arial MT"/>
                <a:cs typeface="Arial MT"/>
              </a:rPr>
              <a:t>ship</a:t>
            </a:r>
            <a:r>
              <a:rPr sz="2400" spc="-337" baseline="-34722" dirty="0">
                <a:solidFill>
                  <a:srgbClr val="1C7CDB"/>
                </a:solidFill>
                <a:latin typeface="Arial MT"/>
                <a:cs typeface="Arial MT"/>
              </a:rPr>
              <a:t>41</a:t>
            </a:r>
            <a:r>
              <a:rPr sz="2200" spc="-225" dirty="0">
                <a:solidFill>
                  <a:srgbClr val="292929"/>
                </a:solidFill>
                <a:latin typeface="Arial MT"/>
                <a:cs typeface="Arial MT"/>
              </a:rPr>
              <a:t>’) </a:t>
            </a:r>
            <a:r>
              <a:rPr sz="2200" spc="-2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and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return</a:t>
            </a:r>
            <a:r>
              <a:rPr sz="2200" spc="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records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nmatching</a:t>
            </a:r>
            <a:r>
              <a:rPr sz="2200" spc="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2200" spc="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filter.</a:t>
            </a:r>
            <a:endParaRPr sz="2200"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1563" y="1981200"/>
            <a:ext cx="11535156" cy="3532631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8969" y="519760"/>
            <a:ext cx="997077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/>
              <a:t>Rank</a:t>
            </a:r>
            <a:r>
              <a:rPr sz="2800" spc="5" dirty="0"/>
              <a:t> </a:t>
            </a:r>
            <a:r>
              <a:rPr sz="2800" spc="-5" dirty="0"/>
              <a:t>Landing</a:t>
            </a:r>
            <a:r>
              <a:rPr sz="2800" spc="15" dirty="0"/>
              <a:t> </a:t>
            </a:r>
            <a:r>
              <a:rPr sz="2800" spc="-5" dirty="0"/>
              <a:t>Outcomes</a:t>
            </a:r>
            <a:r>
              <a:rPr sz="2800" spc="15" dirty="0"/>
              <a:t> </a:t>
            </a:r>
            <a:r>
              <a:rPr sz="2800" spc="-5" dirty="0"/>
              <a:t>Between</a:t>
            </a:r>
            <a:r>
              <a:rPr sz="2800" spc="10" dirty="0"/>
              <a:t> </a:t>
            </a:r>
            <a:r>
              <a:rPr sz="2800" dirty="0"/>
              <a:t>2010-06-04</a:t>
            </a:r>
            <a:r>
              <a:rPr sz="2800" spc="30" dirty="0"/>
              <a:t> </a:t>
            </a:r>
            <a:r>
              <a:rPr sz="2800" spc="-5" dirty="0"/>
              <a:t>and</a:t>
            </a:r>
            <a:r>
              <a:rPr sz="2800" spc="5" dirty="0"/>
              <a:t> </a:t>
            </a:r>
            <a:r>
              <a:rPr sz="2800" dirty="0"/>
              <a:t>2017-03-20</a:t>
            </a:r>
            <a:endParaRPr sz="28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89888" y="2199132"/>
            <a:ext cx="9276588" cy="4227576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848969" y="1275968"/>
            <a:ext cx="10351135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95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Rank</a:t>
            </a:r>
            <a:r>
              <a:rPr sz="220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220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count</a:t>
            </a:r>
            <a:r>
              <a:rPr sz="22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of</a:t>
            </a:r>
            <a:r>
              <a:rPr sz="2200" spc="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landing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outcomes</a:t>
            </a:r>
            <a:r>
              <a:rPr sz="2200" spc="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(such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as</a:t>
            </a:r>
            <a:r>
              <a:rPr sz="22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Failure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(drone</a:t>
            </a:r>
            <a:r>
              <a:rPr sz="2200" spc="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ship)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or</a:t>
            </a:r>
            <a:r>
              <a:rPr sz="22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Success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(ground</a:t>
            </a:r>
            <a:r>
              <a:rPr sz="2200" spc="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pad))</a:t>
            </a:r>
            <a:r>
              <a:rPr sz="2200" spc="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between</a:t>
            </a:r>
            <a:r>
              <a:rPr sz="22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2200" spc="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date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2010-06-04</a:t>
            </a:r>
            <a:r>
              <a:rPr sz="2200" spc="3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and</a:t>
            </a:r>
            <a:r>
              <a:rPr sz="220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2017-03-20,</a:t>
            </a:r>
            <a:r>
              <a:rPr sz="2200" spc="3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in</a:t>
            </a:r>
            <a:r>
              <a:rPr sz="22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descending</a:t>
            </a:r>
            <a:r>
              <a:rPr sz="2200" spc="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order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128375" y="6071478"/>
            <a:ext cx="251460" cy="297180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04"/>
              </a:spcBef>
            </a:pPr>
            <a:r>
              <a:rPr sz="1600" spc="-5" dirty="0">
                <a:solidFill>
                  <a:srgbClr val="1C7CDB"/>
                </a:solidFill>
                <a:latin typeface="Arial MT"/>
                <a:cs typeface="Arial MT"/>
              </a:rPr>
              <a:t>42</a:t>
            </a:r>
            <a:endParaRPr sz="16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87239" cy="6857997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798576" y="2529839"/>
            <a:ext cx="1057910" cy="368935"/>
          </a:xfrm>
          <a:custGeom>
            <a:avLst/>
            <a:gdLst/>
            <a:ahLst/>
            <a:cxnLst/>
            <a:rect l="l" t="t" r="r" b="b"/>
            <a:pathLst>
              <a:path w="1057910" h="368935">
                <a:moveTo>
                  <a:pt x="1057656" y="0"/>
                </a:moveTo>
                <a:lnTo>
                  <a:pt x="0" y="0"/>
                </a:lnTo>
                <a:lnTo>
                  <a:pt x="0" y="368808"/>
                </a:lnTo>
                <a:lnTo>
                  <a:pt x="1057656" y="368808"/>
                </a:lnTo>
                <a:lnTo>
                  <a:pt x="1057656" y="0"/>
                </a:lnTo>
                <a:close/>
              </a:path>
            </a:pathLst>
          </a:custGeom>
          <a:solidFill>
            <a:srgbClr val="0947C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76706" y="2548254"/>
            <a:ext cx="8782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Section</a:t>
            </a:r>
            <a:r>
              <a:rPr sz="1800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3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8969" y="444246"/>
            <a:ext cx="855027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spc="-10" dirty="0"/>
              <a:t>Markers</a:t>
            </a:r>
            <a:r>
              <a:rPr sz="3700" spc="25" dirty="0"/>
              <a:t> </a:t>
            </a:r>
            <a:r>
              <a:rPr sz="3700" spc="-5" dirty="0"/>
              <a:t>of</a:t>
            </a:r>
            <a:r>
              <a:rPr sz="3700" spc="5" dirty="0"/>
              <a:t> </a:t>
            </a:r>
            <a:r>
              <a:rPr sz="3700" spc="-5" dirty="0"/>
              <a:t>all</a:t>
            </a:r>
            <a:r>
              <a:rPr sz="3700" spc="5" dirty="0"/>
              <a:t> </a:t>
            </a:r>
            <a:r>
              <a:rPr sz="3700" spc="-10" dirty="0"/>
              <a:t>launch</a:t>
            </a:r>
            <a:r>
              <a:rPr sz="3700" spc="30" dirty="0"/>
              <a:t> </a:t>
            </a:r>
            <a:r>
              <a:rPr sz="3700" spc="-5" dirty="0"/>
              <a:t>sites</a:t>
            </a:r>
            <a:r>
              <a:rPr sz="3700" spc="5" dirty="0"/>
              <a:t> </a:t>
            </a:r>
            <a:r>
              <a:rPr sz="3700" spc="-5" dirty="0"/>
              <a:t>on</a:t>
            </a:r>
            <a:r>
              <a:rPr sz="3700" spc="15" dirty="0"/>
              <a:t> </a:t>
            </a:r>
            <a:r>
              <a:rPr sz="3700" spc="-10" dirty="0"/>
              <a:t>global</a:t>
            </a:r>
            <a:r>
              <a:rPr sz="3700" spc="55" dirty="0"/>
              <a:t> </a:t>
            </a:r>
            <a:r>
              <a:rPr sz="3700" spc="-5" dirty="0"/>
              <a:t>map</a:t>
            </a:r>
            <a:endParaRPr sz="37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9619" y="1088136"/>
            <a:ext cx="10155936" cy="4582668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848969" y="5486196"/>
            <a:ext cx="9826625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95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All launch</a:t>
            </a:r>
            <a:r>
              <a:rPr sz="2200" spc="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sites</a:t>
            </a:r>
            <a:r>
              <a:rPr sz="22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are</a:t>
            </a:r>
            <a:r>
              <a:rPr sz="2200" spc="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in</a:t>
            </a:r>
            <a:r>
              <a:rPr sz="22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proximity</a:t>
            </a:r>
            <a:r>
              <a:rPr sz="2200" spc="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to</a:t>
            </a:r>
            <a:r>
              <a:rPr sz="22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2200" spc="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Equator,</a:t>
            </a:r>
            <a:r>
              <a:rPr sz="2200" spc="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(located</a:t>
            </a:r>
            <a:r>
              <a:rPr sz="22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southwards</a:t>
            </a:r>
            <a:r>
              <a:rPr sz="2200" spc="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of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22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US </a:t>
            </a:r>
            <a:r>
              <a:rPr sz="2200" spc="-6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map).</a:t>
            </a:r>
            <a:r>
              <a:rPr sz="2200" spc="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Also all the</a:t>
            </a:r>
            <a:r>
              <a:rPr sz="22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laumch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sites</a:t>
            </a:r>
            <a:r>
              <a:rPr sz="22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are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in</a:t>
            </a:r>
            <a:r>
              <a:rPr sz="220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very</a:t>
            </a:r>
            <a:r>
              <a:rPr sz="220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close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proximity</a:t>
            </a:r>
            <a:r>
              <a:rPr sz="2200" spc="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to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22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coast.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spc="-5" dirty="0"/>
              <a:t>44</a:t>
            </a:fld>
            <a:endParaRPr spc="-5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5351779"/>
            <a:ext cx="9514205" cy="636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5"/>
              </a:spcBef>
              <a:buChar char="•"/>
              <a:tabLst>
                <a:tab pos="240665" algn="l"/>
                <a:tab pos="241300" algn="l"/>
              </a:tabLst>
            </a:pP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In</a:t>
            </a:r>
            <a:r>
              <a:rPr sz="2000" spc="-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20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Arial MT"/>
                <a:cs typeface="Arial MT"/>
              </a:rPr>
              <a:t>Eastern</a:t>
            </a:r>
            <a:r>
              <a:rPr sz="2000" spc="-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coast</a:t>
            </a:r>
            <a:r>
              <a:rPr sz="2000" spc="-3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(Florida)</a:t>
            </a:r>
            <a:r>
              <a:rPr sz="2000" spc="-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Launch</a:t>
            </a:r>
            <a:r>
              <a:rPr sz="2000" spc="-4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site</a:t>
            </a:r>
            <a:r>
              <a:rPr sz="200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KSC</a:t>
            </a:r>
            <a:r>
              <a:rPr sz="2000" dirty="0">
                <a:latin typeface="Arial MT"/>
                <a:cs typeface="Arial MT"/>
              </a:rPr>
              <a:t> LC-39A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has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relatively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high</a:t>
            </a:r>
            <a:r>
              <a:rPr sz="2000" spc="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success</a:t>
            </a:r>
            <a:endParaRPr sz="2000">
              <a:latin typeface="Arial MT"/>
              <a:cs typeface="Arial MT"/>
            </a:endParaRPr>
          </a:p>
          <a:p>
            <a:pPr marL="241300">
              <a:lnSpc>
                <a:spcPct val="100000"/>
              </a:lnSpc>
            </a:pPr>
            <a:r>
              <a:rPr sz="2000" dirty="0">
                <a:latin typeface="Arial MT"/>
                <a:cs typeface="Arial MT"/>
              </a:rPr>
              <a:t>rates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compared</a:t>
            </a:r>
            <a:r>
              <a:rPr sz="2000" spc="-5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to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CCAFS</a:t>
            </a:r>
            <a:r>
              <a:rPr sz="2000" spc="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SLC-40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&amp;</a:t>
            </a:r>
            <a:r>
              <a:rPr sz="2000" spc="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CCAFS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LC-40.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242466" y="1332103"/>
            <a:ext cx="2002789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rgbClr val="0A48CA"/>
                </a:solidFill>
                <a:latin typeface="Arial MT"/>
                <a:cs typeface="Arial MT"/>
              </a:rPr>
              <a:t>Florida</a:t>
            </a:r>
            <a:r>
              <a:rPr sz="2800" spc="-35" dirty="0">
                <a:solidFill>
                  <a:srgbClr val="0A48CA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A48CA"/>
                </a:solidFill>
                <a:latin typeface="Arial MT"/>
                <a:cs typeface="Arial MT"/>
              </a:rPr>
              <a:t>Sites</a:t>
            </a:r>
            <a:endParaRPr sz="28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68952" y="1808987"/>
            <a:ext cx="3704844" cy="325374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70916" y="1808987"/>
            <a:ext cx="3691128" cy="325374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462771" y="1808987"/>
            <a:ext cx="3276600" cy="3253740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4323715" marR="5080" indent="-4103370">
              <a:lnSpc>
                <a:spcPts val="3460"/>
              </a:lnSpc>
              <a:spcBef>
                <a:spcPts val="535"/>
              </a:spcBef>
            </a:pPr>
            <a:r>
              <a:rPr spc="-5" dirty="0"/>
              <a:t>Launch</a:t>
            </a:r>
            <a:r>
              <a:rPr spc="-25" dirty="0"/>
              <a:t> </a:t>
            </a:r>
            <a:r>
              <a:rPr spc="-5" dirty="0"/>
              <a:t>outcomes</a:t>
            </a:r>
            <a:r>
              <a:rPr spc="-20" dirty="0"/>
              <a:t> </a:t>
            </a:r>
            <a:r>
              <a:rPr dirty="0"/>
              <a:t>for</a:t>
            </a:r>
            <a:r>
              <a:rPr spc="-30" dirty="0"/>
              <a:t> </a:t>
            </a:r>
            <a:r>
              <a:rPr spc="-5" dirty="0"/>
              <a:t>each</a:t>
            </a:r>
            <a:r>
              <a:rPr spc="-15" dirty="0"/>
              <a:t> </a:t>
            </a:r>
            <a:r>
              <a:rPr dirty="0"/>
              <a:t>site</a:t>
            </a:r>
            <a:r>
              <a:rPr spc="-5" dirty="0"/>
              <a:t> </a:t>
            </a:r>
            <a:r>
              <a:rPr spc="-10" dirty="0"/>
              <a:t>on</a:t>
            </a:r>
            <a:r>
              <a:rPr dirty="0"/>
              <a:t> </a:t>
            </a:r>
            <a:r>
              <a:rPr spc="-5" dirty="0"/>
              <a:t>the</a:t>
            </a:r>
            <a:r>
              <a:rPr spc="-15" dirty="0"/>
              <a:t> </a:t>
            </a:r>
            <a:r>
              <a:rPr spc="-5" dirty="0"/>
              <a:t>map</a:t>
            </a:r>
            <a:r>
              <a:rPr spc="-20" dirty="0"/>
              <a:t> </a:t>
            </a:r>
            <a:r>
              <a:rPr dirty="0"/>
              <a:t>With</a:t>
            </a:r>
            <a:r>
              <a:rPr spc="-15" dirty="0"/>
              <a:t> </a:t>
            </a:r>
            <a:r>
              <a:rPr spc="-5" dirty="0"/>
              <a:t>Color </a:t>
            </a:r>
            <a:r>
              <a:rPr spc="-875" dirty="0"/>
              <a:t> </a:t>
            </a:r>
            <a:r>
              <a:rPr dirty="0"/>
              <a:t>Markers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spc="-5" dirty="0"/>
              <a:t>45</a:t>
            </a:fld>
            <a:endParaRPr spc="-5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42466" y="1146449"/>
            <a:ext cx="9845040" cy="4089400"/>
          </a:xfrm>
          <a:prstGeom prst="rect">
            <a:avLst/>
          </a:prstGeom>
        </p:spPr>
        <p:txBody>
          <a:bodyPr vert="horz" wrap="square" lIns="0" tIns="1974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5"/>
              </a:spcBef>
            </a:pPr>
            <a:r>
              <a:rPr sz="2800" spc="-5" dirty="0">
                <a:solidFill>
                  <a:srgbClr val="0A48CA"/>
                </a:solidFill>
                <a:latin typeface="Arial MT"/>
                <a:cs typeface="Arial MT"/>
              </a:rPr>
              <a:t>West</a:t>
            </a:r>
            <a:r>
              <a:rPr sz="2800" spc="-20" dirty="0">
                <a:solidFill>
                  <a:srgbClr val="0A48CA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A48CA"/>
                </a:solidFill>
                <a:latin typeface="Arial MT"/>
                <a:cs typeface="Arial MT"/>
              </a:rPr>
              <a:t>Coast/</a:t>
            </a:r>
            <a:r>
              <a:rPr sz="2800" spc="-20" dirty="0">
                <a:solidFill>
                  <a:srgbClr val="0A48CA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A48CA"/>
                </a:solidFill>
                <a:latin typeface="Arial MT"/>
                <a:cs typeface="Arial MT"/>
              </a:rPr>
              <a:t>Carlifonia</a:t>
            </a:r>
            <a:endParaRPr sz="2800">
              <a:latin typeface="Arial MT"/>
              <a:cs typeface="Arial MT"/>
            </a:endParaRPr>
          </a:p>
          <a:p>
            <a:pPr marL="6850380" marR="5080" indent="-228600">
              <a:lnSpc>
                <a:spcPct val="100000"/>
              </a:lnSpc>
              <a:spcBef>
                <a:spcPts val="1255"/>
              </a:spcBef>
              <a:buChar char="•"/>
              <a:tabLst>
                <a:tab pos="6851015" algn="l"/>
              </a:tabLst>
            </a:pPr>
            <a:r>
              <a:rPr sz="2400" dirty="0">
                <a:solidFill>
                  <a:srgbClr val="292929"/>
                </a:solidFill>
                <a:latin typeface="Arial MT"/>
                <a:cs typeface="Arial MT"/>
              </a:rPr>
              <a:t>In the West </a:t>
            </a:r>
            <a:r>
              <a:rPr sz="2400" spc="-10" dirty="0">
                <a:solidFill>
                  <a:srgbClr val="292929"/>
                </a:solidFill>
                <a:latin typeface="Arial MT"/>
                <a:cs typeface="Arial MT"/>
              </a:rPr>
              <a:t>Coast </a:t>
            </a:r>
            <a:r>
              <a:rPr sz="2400" spc="-5" dirty="0">
                <a:solidFill>
                  <a:srgbClr val="292929"/>
                </a:solidFill>
                <a:latin typeface="Arial MT"/>
                <a:cs typeface="Arial MT"/>
              </a:rPr>
              <a:t> (Californai)</a:t>
            </a:r>
            <a:r>
              <a:rPr sz="2400" spc="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292929"/>
                </a:solidFill>
                <a:latin typeface="Arial MT"/>
                <a:cs typeface="Arial MT"/>
              </a:rPr>
              <a:t>Launch </a:t>
            </a:r>
            <a:r>
              <a:rPr sz="2400" dirty="0">
                <a:solidFill>
                  <a:srgbClr val="292929"/>
                </a:solidFill>
                <a:latin typeface="Arial MT"/>
                <a:cs typeface="Arial MT"/>
              </a:rPr>
              <a:t> site </a:t>
            </a:r>
            <a:r>
              <a:rPr sz="2400" spc="-30" dirty="0">
                <a:latin typeface="Calibri"/>
                <a:cs typeface="Calibri"/>
              </a:rPr>
              <a:t>VAFB </a:t>
            </a:r>
            <a:r>
              <a:rPr sz="2400" spc="-10" dirty="0">
                <a:latin typeface="Calibri"/>
                <a:cs typeface="Calibri"/>
              </a:rPr>
              <a:t>SLC-4E </a:t>
            </a:r>
            <a:r>
              <a:rPr sz="2400" spc="-5" dirty="0">
                <a:latin typeface="Arial MT"/>
                <a:cs typeface="Arial MT"/>
              </a:rPr>
              <a:t>has </a:t>
            </a:r>
            <a:r>
              <a:rPr sz="240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relatively</a:t>
            </a:r>
            <a:r>
              <a:rPr sz="2400" spc="15" dirty="0">
                <a:latin typeface="Arial MT"/>
                <a:cs typeface="Arial MT"/>
              </a:rPr>
              <a:t> </a:t>
            </a:r>
            <a:r>
              <a:rPr sz="2400" spc="-10" dirty="0">
                <a:latin typeface="Arial MT"/>
                <a:cs typeface="Arial MT"/>
              </a:rPr>
              <a:t>lower </a:t>
            </a:r>
            <a:r>
              <a:rPr sz="2400" spc="-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success rates </a:t>
            </a:r>
            <a:r>
              <a:rPr sz="2400" spc="-5" dirty="0">
                <a:latin typeface="Arial MT"/>
                <a:cs typeface="Arial MT"/>
              </a:rPr>
              <a:t>4/10 </a:t>
            </a:r>
            <a:r>
              <a:rPr sz="240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compared</a:t>
            </a:r>
            <a:r>
              <a:rPr sz="2400" spc="-2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to</a:t>
            </a:r>
            <a:r>
              <a:rPr sz="2400" spc="-2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KSC</a:t>
            </a:r>
            <a:r>
              <a:rPr sz="2400" spc="-3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LC- </a:t>
            </a:r>
            <a:r>
              <a:rPr sz="2400" spc="-65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39A launch </a:t>
            </a:r>
            <a:r>
              <a:rPr sz="2400" dirty="0">
                <a:latin typeface="Arial MT"/>
                <a:cs typeface="Arial MT"/>
              </a:rPr>
              <a:t>site </a:t>
            </a:r>
            <a:r>
              <a:rPr sz="2400" spc="-5" dirty="0">
                <a:latin typeface="Arial MT"/>
                <a:cs typeface="Arial MT"/>
              </a:rPr>
              <a:t>in </a:t>
            </a:r>
            <a:r>
              <a:rPr sz="2400" dirty="0">
                <a:latin typeface="Arial MT"/>
                <a:cs typeface="Arial MT"/>
              </a:rPr>
              <a:t>the </a:t>
            </a:r>
            <a:r>
              <a:rPr sz="2400" spc="-65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Eastern</a:t>
            </a:r>
            <a:r>
              <a:rPr sz="2400" spc="-1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Coast</a:t>
            </a:r>
            <a:r>
              <a:rPr sz="2400" spc="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of </a:t>
            </a:r>
            <a:r>
              <a:rPr sz="2400" spc="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Florida.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4323715" marR="5080" indent="-4103370">
              <a:lnSpc>
                <a:spcPts val="3460"/>
              </a:lnSpc>
              <a:spcBef>
                <a:spcPts val="535"/>
              </a:spcBef>
            </a:pPr>
            <a:r>
              <a:rPr spc="-5" dirty="0"/>
              <a:t>Launch</a:t>
            </a:r>
            <a:r>
              <a:rPr spc="-25" dirty="0"/>
              <a:t> </a:t>
            </a:r>
            <a:r>
              <a:rPr spc="-5" dirty="0"/>
              <a:t>outcomes</a:t>
            </a:r>
            <a:r>
              <a:rPr spc="-20" dirty="0"/>
              <a:t> </a:t>
            </a:r>
            <a:r>
              <a:rPr dirty="0"/>
              <a:t>for</a:t>
            </a:r>
            <a:r>
              <a:rPr spc="-30" dirty="0"/>
              <a:t> </a:t>
            </a:r>
            <a:r>
              <a:rPr spc="-5" dirty="0"/>
              <a:t>each</a:t>
            </a:r>
            <a:r>
              <a:rPr spc="-15" dirty="0"/>
              <a:t> </a:t>
            </a:r>
            <a:r>
              <a:rPr dirty="0"/>
              <a:t>site</a:t>
            </a:r>
            <a:r>
              <a:rPr spc="-5" dirty="0"/>
              <a:t> </a:t>
            </a:r>
            <a:r>
              <a:rPr spc="-10" dirty="0"/>
              <a:t>on</a:t>
            </a:r>
            <a:r>
              <a:rPr dirty="0"/>
              <a:t> </a:t>
            </a:r>
            <a:r>
              <a:rPr spc="-5" dirty="0"/>
              <a:t>the</a:t>
            </a:r>
            <a:r>
              <a:rPr spc="-15" dirty="0"/>
              <a:t> </a:t>
            </a:r>
            <a:r>
              <a:rPr spc="-5" dirty="0"/>
              <a:t>map</a:t>
            </a:r>
            <a:r>
              <a:rPr spc="-20" dirty="0"/>
              <a:t> </a:t>
            </a:r>
            <a:r>
              <a:rPr dirty="0"/>
              <a:t>With</a:t>
            </a:r>
            <a:r>
              <a:rPr spc="-15" dirty="0"/>
              <a:t> </a:t>
            </a:r>
            <a:r>
              <a:rPr spc="-5" dirty="0"/>
              <a:t>Color </a:t>
            </a:r>
            <a:r>
              <a:rPr spc="-875" dirty="0"/>
              <a:t> </a:t>
            </a:r>
            <a:r>
              <a:rPr dirty="0"/>
              <a:t>Markers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04900" y="1868423"/>
            <a:ext cx="6053328" cy="4681728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spc="-5" dirty="0"/>
              <a:t>46</a:t>
            </a:fld>
            <a:endParaRPr spc="-5"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5652617"/>
            <a:ext cx="78822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Launch site</a:t>
            </a:r>
            <a:r>
              <a:rPr sz="2200" spc="6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CCAFS</a:t>
            </a:r>
            <a:r>
              <a:rPr sz="2400" spc="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SLC-40</a:t>
            </a:r>
            <a:r>
              <a:rPr sz="2400" spc="-35" dirty="0"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proximity</a:t>
            </a:r>
            <a:r>
              <a:rPr sz="220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to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coastline is 0.86km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44246"/>
            <a:ext cx="1026604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spc="-10" dirty="0"/>
              <a:t>Distances</a:t>
            </a:r>
            <a:r>
              <a:rPr sz="3700" spc="55" dirty="0"/>
              <a:t> </a:t>
            </a:r>
            <a:r>
              <a:rPr sz="3700" spc="-10" dirty="0"/>
              <a:t>between</a:t>
            </a:r>
            <a:r>
              <a:rPr sz="3700" spc="40" dirty="0"/>
              <a:t> </a:t>
            </a:r>
            <a:r>
              <a:rPr sz="3700" spc="-5" dirty="0"/>
              <a:t>a </a:t>
            </a:r>
            <a:r>
              <a:rPr sz="3700" spc="-10" dirty="0"/>
              <a:t>launch</a:t>
            </a:r>
            <a:r>
              <a:rPr sz="3700" spc="45" dirty="0"/>
              <a:t> </a:t>
            </a:r>
            <a:r>
              <a:rPr sz="3700" spc="-5" dirty="0"/>
              <a:t>site</a:t>
            </a:r>
            <a:r>
              <a:rPr sz="3700" spc="10" dirty="0"/>
              <a:t> </a:t>
            </a:r>
            <a:r>
              <a:rPr sz="3700" spc="-5" dirty="0"/>
              <a:t>to</a:t>
            </a:r>
            <a:r>
              <a:rPr sz="3700" dirty="0"/>
              <a:t> </a:t>
            </a:r>
            <a:r>
              <a:rPr sz="3700" spc="-5" dirty="0"/>
              <a:t>its</a:t>
            </a:r>
            <a:r>
              <a:rPr sz="3700" dirty="0"/>
              <a:t> </a:t>
            </a:r>
            <a:r>
              <a:rPr sz="3700" spc="-10" dirty="0"/>
              <a:t>proximities</a:t>
            </a:r>
            <a:endParaRPr sz="37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9619" y="1559052"/>
            <a:ext cx="8278368" cy="3675888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spc="-5" dirty="0"/>
              <a:t>47</a:t>
            </a:fld>
            <a:endParaRPr spc="-5"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28375" y="6085433"/>
            <a:ext cx="25146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solidFill>
                  <a:srgbClr val="1C7CDB"/>
                </a:solidFill>
                <a:latin typeface="Arial MT"/>
                <a:cs typeface="Arial MT"/>
              </a:rPr>
              <a:t>48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8969" y="5652617"/>
            <a:ext cx="7927975" cy="72898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241300" marR="5080" indent="-228600">
              <a:lnSpc>
                <a:spcPct val="100699"/>
              </a:lnSpc>
              <a:spcBef>
                <a:spcPts val="8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Launch site</a:t>
            </a:r>
            <a:r>
              <a:rPr sz="2200" spc="6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CCAFS</a:t>
            </a:r>
            <a:r>
              <a:rPr sz="2400" spc="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SLC-40</a:t>
            </a:r>
            <a:r>
              <a:rPr sz="2400" spc="-35" dirty="0"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closest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to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highway</a:t>
            </a:r>
            <a:r>
              <a:rPr sz="22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(Washington </a:t>
            </a:r>
            <a:r>
              <a:rPr sz="2200" spc="-59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Avenue)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is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23.19km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69" y="444246"/>
            <a:ext cx="1026604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spc="-10" dirty="0"/>
              <a:t>Distances</a:t>
            </a:r>
            <a:r>
              <a:rPr sz="3700" spc="55" dirty="0"/>
              <a:t> </a:t>
            </a:r>
            <a:r>
              <a:rPr sz="3700" spc="-10" dirty="0"/>
              <a:t>between</a:t>
            </a:r>
            <a:r>
              <a:rPr sz="3700" spc="40" dirty="0"/>
              <a:t> </a:t>
            </a:r>
            <a:r>
              <a:rPr sz="3700" spc="-5" dirty="0"/>
              <a:t>a </a:t>
            </a:r>
            <a:r>
              <a:rPr sz="3700" spc="-10" dirty="0"/>
              <a:t>launch</a:t>
            </a:r>
            <a:r>
              <a:rPr sz="3700" spc="45" dirty="0"/>
              <a:t> </a:t>
            </a:r>
            <a:r>
              <a:rPr sz="3700" spc="-5" dirty="0"/>
              <a:t>site</a:t>
            </a:r>
            <a:r>
              <a:rPr sz="3700" spc="10" dirty="0"/>
              <a:t> </a:t>
            </a:r>
            <a:r>
              <a:rPr sz="3700" spc="-5" dirty="0"/>
              <a:t>to</a:t>
            </a:r>
            <a:r>
              <a:rPr sz="3700" dirty="0"/>
              <a:t> </a:t>
            </a:r>
            <a:r>
              <a:rPr sz="3700" spc="-5" dirty="0"/>
              <a:t>its</a:t>
            </a:r>
            <a:r>
              <a:rPr sz="3700" dirty="0"/>
              <a:t> </a:t>
            </a:r>
            <a:r>
              <a:rPr sz="3700" spc="-10" dirty="0"/>
              <a:t>proximities</a:t>
            </a:r>
            <a:endParaRPr sz="3700"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99160" y="1389888"/>
            <a:ext cx="8848344" cy="4334256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997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798576" y="2529839"/>
            <a:ext cx="1057910" cy="368935"/>
          </a:xfrm>
          <a:custGeom>
            <a:avLst/>
            <a:gdLst/>
            <a:ahLst/>
            <a:cxnLst/>
            <a:rect l="l" t="t" r="r" b="b"/>
            <a:pathLst>
              <a:path w="1057910" h="368935">
                <a:moveTo>
                  <a:pt x="1057656" y="0"/>
                </a:moveTo>
                <a:lnTo>
                  <a:pt x="0" y="0"/>
                </a:lnTo>
                <a:lnTo>
                  <a:pt x="0" y="368808"/>
                </a:lnTo>
                <a:lnTo>
                  <a:pt x="1057656" y="368808"/>
                </a:lnTo>
                <a:lnTo>
                  <a:pt x="1057656" y="0"/>
                </a:lnTo>
                <a:close/>
              </a:path>
            </a:pathLst>
          </a:custGeom>
          <a:solidFill>
            <a:srgbClr val="0947C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76706" y="2548254"/>
            <a:ext cx="8782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Section</a:t>
            </a:r>
            <a:r>
              <a:rPr sz="1800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4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997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975083" y="6397548"/>
            <a:ext cx="13843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solidFill>
                  <a:srgbClr val="1C7CDB"/>
                </a:solidFill>
                <a:latin typeface="Arial MT"/>
                <a:cs typeface="Arial MT"/>
              </a:rPr>
              <a:t>5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65048" y="2813304"/>
            <a:ext cx="1059180" cy="368935"/>
          </a:xfrm>
          <a:prstGeom prst="rect">
            <a:avLst/>
          </a:prstGeom>
          <a:solidFill>
            <a:srgbClr val="0947CA"/>
          </a:solidFill>
        </p:spPr>
        <p:txBody>
          <a:bodyPr vert="horz" wrap="square" lIns="0" tIns="3048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40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Section</a:t>
            </a:r>
            <a:r>
              <a:rPr sz="18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5176773"/>
            <a:ext cx="10530840" cy="1177290"/>
          </a:xfrm>
          <a:prstGeom prst="rect">
            <a:avLst/>
          </a:prstGeom>
        </p:spPr>
        <p:txBody>
          <a:bodyPr vert="horz" wrap="square" lIns="0" tIns="69850" rIns="0" bIns="0" rtlCol="0">
            <a:spAutoFit/>
          </a:bodyPr>
          <a:lstStyle/>
          <a:p>
            <a:pPr marL="241300" marR="587375" indent="-228600" algn="just">
              <a:lnSpc>
                <a:spcPct val="80100"/>
              </a:lnSpc>
              <a:spcBef>
                <a:spcPts val="550"/>
              </a:spcBef>
              <a:buChar char="•"/>
              <a:tabLst>
                <a:tab pos="241300" algn="l"/>
              </a:tabLst>
            </a:pPr>
            <a:r>
              <a:rPr sz="1900" spc="-5" dirty="0">
                <a:solidFill>
                  <a:srgbClr val="292929"/>
                </a:solidFill>
                <a:latin typeface="Arial MT"/>
                <a:cs typeface="Arial MT"/>
              </a:rPr>
              <a:t>Launch site </a:t>
            </a:r>
            <a:r>
              <a:rPr sz="1900" spc="-10" dirty="0">
                <a:solidFill>
                  <a:srgbClr val="292929"/>
                </a:solidFill>
                <a:latin typeface="Arial MT"/>
                <a:cs typeface="Arial MT"/>
              </a:rPr>
              <a:t>KSC </a:t>
            </a:r>
            <a:r>
              <a:rPr sz="1900" spc="-5" dirty="0">
                <a:solidFill>
                  <a:srgbClr val="292929"/>
                </a:solidFill>
                <a:latin typeface="Arial MT"/>
                <a:cs typeface="Arial MT"/>
              </a:rPr>
              <a:t>LC-39A </a:t>
            </a:r>
            <a:r>
              <a:rPr sz="1900" spc="-10" dirty="0">
                <a:solidFill>
                  <a:srgbClr val="292929"/>
                </a:solidFill>
                <a:latin typeface="Arial MT"/>
                <a:cs typeface="Arial MT"/>
              </a:rPr>
              <a:t>has </a:t>
            </a:r>
            <a:r>
              <a:rPr sz="1900" spc="-5" dirty="0">
                <a:solidFill>
                  <a:srgbClr val="292929"/>
                </a:solidFill>
                <a:latin typeface="Arial MT"/>
                <a:cs typeface="Arial MT"/>
              </a:rPr>
              <a:t>the highest </a:t>
            </a:r>
            <a:r>
              <a:rPr sz="1900" spc="-10" dirty="0">
                <a:solidFill>
                  <a:srgbClr val="292929"/>
                </a:solidFill>
                <a:latin typeface="Arial MT"/>
                <a:cs typeface="Arial MT"/>
              </a:rPr>
              <a:t>launch </a:t>
            </a:r>
            <a:r>
              <a:rPr sz="1900" spc="-5" dirty="0">
                <a:solidFill>
                  <a:srgbClr val="292929"/>
                </a:solidFill>
                <a:latin typeface="Arial MT"/>
                <a:cs typeface="Arial MT"/>
              </a:rPr>
              <a:t>success rate at </a:t>
            </a:r>
            <a:r>
              <a:rPr sz="1900" spc="-10" dirty="0">
                <a:solidFill>
                  <a:srgbClr val="292929"/>
                </a:solidFill>
                <a:latin typeface="Arial MT"/>
                <a:cs typeface="Arial MT"/>
              </a:rPr>
              <a:t>42% </a:t>
            </a:r>
            <a:r>
              <a:rPr sz="1900" spc="-5" dirty="0">
                <a:solidFill>
                  <a:srgbClr val="292929"/>
                </a:solidFill>
                <a:latin typeface="Arial MT"/>
                <a:cs typeface="Arial MT"/>
              </a:rPr>
              <a:t>followed by</a:t>
            </a:r>
            <a:r>
              <a:rPr sz="19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900" spc="-10" dirty="0">
                <a:solidFill>
                  <a:srgbClr val="292929"/>
                </a:solidFill>
                <a:latin typeface="Arial MT"/>
                <a:cs typeface="Arial MT"/>
              </a:rPr>
              <a:t>CCAFS </a:t>
            </a:r>
            <a:r>
              <a:rPr sz="1900" spc="-5" dirty="0">
                <a:solidFill>
                  <a:srgbClr val="292929"/>
                </a:solidFill>
                <a:latin typeface="Arial MT"/>
                <a:cs typeface="Arial MT"/>
              </a:rPr>
              <a:t> LC-40 at </a:t>
            </a:r>
            <a:r>
              <a:rPr sz="1900" spc="-10" dirty="0">
                <a:solidFill>
                  <a:srgbClr val="292929"/>
                </a:solidFill>
                <a:latin typeface="Arial MT"/>
                <a:cs typeface="Arial MT"/>
              </a:rPr>
              <a:t>29%, </a:t>
            </a:r>
            <a:r>
              <a:rPr sz="1900" spc="-5" dirty="0">
                <a:solidFill>
                  <a:srgbClr val="292929"/>
                </a:solidFill>
                <a:latin typeface="Arial MT"/>
                <a:cs typeface="Arial MT"/>
              </a:rPr>
              <a:t>VAFB SLC-4E at 17% </a:t>
            </a:r>
            <a:r>
              <a:rPr sz="1900" spc="-10" dirty="0">
                <a:solidFill>
                  <a:srgbClr val="292929"/>
                </a:solidFill>
                <a:latin typeface="Arial MT"/>
                <a:cs typeface="Arial MT"/>
              </a:rPr>
              <a:t>and lastly launch </a:t>
            </a:r>
            <a:r>
              <a:rPr sz="1900" spc="-5" dirty="0">
                <a:solidFill>
                  <a:srgbClr val="292929"/>
                </a:solidFill>
                <a:latin typeface="Arial MT"/>
                <a:cs typeface="Arial MT"/>
              </a:rPr>
              <a:t>site </a:t>
            </a:r>
            <a:r>
              <a:rPr sz="1900" spc="-10" dirty="0">
                <a:solidFill>
                  <a:srgbClr val="292929"/>
                </a:solidFill>
                <a:latin typeface="Arial MT"/>
                <a:cs typeface="Arial MT"/>
              </a:rPr>
              <a:t>CCAFS </a:t>
            </a:r>
            <a:r>
              <a:rPr sz="1900" spc="-5" dirty="0">
                <a:solidFill>
                  <a:srgbClr val="292929"/>
                </a:solidFill>
                <a:latin typeface="Arial MT"/>
                <a:cs typeface="Arial MT"/>
              </a:rPr>
              <a:t>SLC-40 </a:t>
            </a:r>
            <a:r>
              <a:rPr sz="1900" spc="-10" dirty="0">
                <a:solidFill>
                  <a:srgbClr val="292929"/>
                </a:solidFill>
                <a:latin typeface="Arial MT"/>
                <a:cs typeface="Arial MT"/>
              </a:rPr>
              <a:t>with </a:t>
            </a:r>
            <a:r>
              <a:rPr sz="1900" spc="-5" dirty="0">
                <a:solidFill>
                  <a:srgbClr val="292929"/>
                </a:solidFill>
                <a:latin typeface="Arial MT"/>
                <a:cs typeface="Arial MT"/>
              </a:rPr>
              <a:t>a success </a:t>
            </a:r>
            <a:r>
              <a:rPr sz="19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900" spc="-5" dirty="0">
                <a:solidFill>
                  <a:srgbClr val="292929"/>
                </a:solidFill>
                <a:latin typeface="Arial MT"/>
                <a:cs typeface="Arial MT"/>
              </a:rPr>
              <a:t>rate</a:t>
            </a:r>
            <a:r>
              <a:rPr sz="19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900" spc="-5" dirty="0">
                <a:solidFill>
                  <a:srgbClr val="292929"/>
                </a:solidFill>
                <a:latin typeface="Arial MT"/>
                <a:cs typeface="Arial MT"/>
              </a:rPr>
              <a:t>of 13%</a:t>
            </a:r>
            <a:endParaRPr sz="1900">
              <a:latin typeface="Arial MT"/>
              <a:cs typeface="Arial MT"/>
            </a:endParaRPr>
          </a:p>
          <a:p>
            <a:pPr marR="5080" algn="r">
              <a:lnSpc>
                <a:spcPct val="100000"/>
              </a:lnSpc>
              <a:spcBef>
                <a:spcPts val="1220"/>
              </a:spcBef>
            </a:pPr>
            <a:r>
              <a:rPr sz="1600" spc="-5" dirty="0">
                <a:solidFill>
                  <a:srgbClr val="1C7CDB"/>
                </a:solidFill>
                <a:latin typeface="Arial MT"/>
                <a:cs typeface="Arial MT"/>
              </a:rPr>
              <a:t>50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44246"/>
            <a:ext cx="969835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spc="-10" dirty="0"/>
              <a:t>Pie-Chart</a:t>
            </a:r>
            <a:r>
              <a:rPr sz="3700" spc="45" dirty="0"/>
              <a:t> </a:t>
            </a:r>
            <a:r>
              <a:rPr sz="3700" spc="-5" dirty="0"/>
              <a:t>for</a:t>
            </a:r>
            <a:r>
              <a:rPr sz="3700" spc="5" dirty="0"/>
              <a:t> </a:t>
            </a:r>
            <a:r>
              <a:rPr sz="3700" spc="-10" dirty="0"/>
              <a:t>launch</a:t>
            </a:r>
            <a:r>
              <a:rPr sz="3700" spc="50" dirty="0"/>
              <a:t> </a:t>
            </a:r>
            <a:r>
              <a:rPr sz="3700" spc="-5" dirty="0"/>
              <a:t>success</a:t>
            </a:r>
            <a:r>
              <a:rPr sz="3700" spc="40" dirty="0"/>
              <a:t> </a:t>
            </a:r>
            <a:r>
              <a:rPr sz="3700" spc="-5" dirty="0"/>
              <a:t>count</a:t>
            </a:r>
            <a:r>
              <a:rPr sz="3700" spc="30" dirty="0"/>
              <a:t> </a:t>
            </a:r>
            <a:r>
              <a:rPr sz="3700" spc="-5" dirty="0"/>
              <a:t>for</a:t>
            </a:r>
            <a:r>
              <a:rPr sz="3700" spc="15" dirty="0"/>
              <a:t> </a:t>
            </a:r>
            <a:r>
              <a:rPr sz="3700" spc="-5" dirty="0"/>
              <a:t>all sites</a:t>
            </a:r>
            <a:endParaRPr sz="37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0227" y="1453895"/>
            <a:ext cx="11157204" cy="3617976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28375" y="6085433"/>
            <a:ext cx="25146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solidFill>
                  <a:srgbClr val="1C7CDB"/>
                </a:solidFill>
                <a:latin typeface="Arial MT"/>
                <a:cs typeface="Arial MT"/>
              </a:rPr>
              <a:t>51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61416" y="5523687"/>
            <a:ext cx="9771380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66700" marR="30480" indent="-228600">
              <a:lnSpc>
                <a:spcPct val="100000"/>
              </a:lnSpc>
              <a:spcBef>
                <a:spcPts val="95"/>
              </a:spcBef>
              <a:buChar char="•"/>
              <a:tabLst>
                <a:tab pos="266065" algn="l"/>
                <a:tab pos="266700" algn="l"/>
              </a:tabLst>
            </a:pP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Launch site 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CCAFS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LC-40 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had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the </a:t>
            </a:r>
            <a:r>
              <a:rPr sz="2200" spc="5" dirty="0">
                <a:solidFill>
                  <a:srgbClr val="292929"/>
                </a:solidFill>
                <a:latin typeface="Arial MT"/>
                <a:cs typeface="Arial MT"/>
              </a:rPr>
              <a:t>2</a:t>
            </a:r>
            <a:r>
              <a:rPr sz="2175" spc="7" baseline="24904" dirty="0">
                <a:solidFill>
                  <a:srgbClr val="292929"/>
                </a:solidFill>
                <a:latin typeface="Arial MT"/>
                <a:cs typeface="Arial MT"/>
              </a:rPr>
              <a:t>nd</a:t>
            </a:r>
            <a:r>
              <a:rPr sz="2175" spc="15" baseline="24904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highest success ratio of 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73%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success </a:t>
            </a:r>
            <a:r>
              <a:rPr sz="2200" spc="-6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against 27%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failed launches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23569" y="434086"/>
            <a:ext cx="1025334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2800" spc="-5" dirty="0"/>
              <a:t>Pie</a:t>
            </a:r>
            <a:r>
              <a:rPr sz="2800" dirty="0"/>
              <a:t> </a:t>
            </a:r>
            <a:r>
              <a:rPr sz="2800" spc="-5" dirty="0"/>
              <a:t>chart</a:t>
            </a:r>
            <a:r>
              <a:rPr sz="2800" spc="10" dirty="0"/>
              <a:t> </a:t>
            </a:r>
            <a:r>
              <a:rPr sz="2800" spc="-5" dirty="0"/>
              <a:t>for</a:t>
            </a:r>
            <a:r>
              <a:rPr sz="2800" spc="20" dirty="0"/>
              <a:t> </a:t>
            </a:r>
            <a:r>
              <a:rPr sz="2800" spc="-5" dirty="0"/>
              <a:t>the</a:t>
            </a:r>
            <a:r>
              <a:rPr sz="2800" spc="5" dirty="0"/>
              <a:t> </a:t>
            </a:r>
            <a:r>
              <a:rPr sz="2800" spc="-5" dirty="0"/>
              <a:t>launch</a:t>
            </a:r>
            <a:r>
              <a:rPr sz="2800" dirty="0"/>
              <a:t> </a:t>
            </a:r>
            <a:r>
              <a:rPr sz="2800" spc="-5" dirty="0"/>
              <a:t>site</a:t>
            </a:r>
            <a:r>
              <a:rPr sz="2800" spc="5" dirty="0"/>
              <a:t> </a:t>
            </a:r>
            <a:r>
              <a:rPr sz="2800" spc="-10" dirty="0"/>
              <a:t>with</a:t>
            </a:r>
            <a:r>
              <a:rPr sz="2800" spc="40" dirty="0"/>
              <a:t> </a:t>
            </a:r>
            <a:r>
              <a:rPr sz="2800" spc="10" dirty="0"/>
              <a:t>2</a:t>
            </a:r>
            <a:r>
              <a:rPr sz="2775" spc="15" baseline="25525" dirty="0"/>
              <a:t>nd</a:t>
            </a:r>
            <a:r>
              <a:rPr sz="2775" spc="397" baseline="25525" dirty="0"/>
              <a:t> </a:t>
            </a:r>
            <a:r>
              <a:rPr sz="2800" spc="-5" dirty="0"/>
              <a:t>highest</a:t>
            </a:r>
            <a:r>
              <a:rPr sz="2800" spc="25" dirty="0"/>
              <a:t> </a:t>
            </a:r>
            <a:r>
              <a:rPr sz="2800" spc="-5" dirty="0"/>
              <a:t>launch</a:t>
            </a:r>
            <a:r>
              <a:rPr sz="2800" spc="10" dirty="0"/>
              <a:t> </a:t>
            </a:r>
            <a:r>
              <a:rPr sz="2800" spc="-5" dirty="0"/>
              <a:t>success ratio</a:t>
            </a:r>
            <a:endParaRPr sz="2800"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8224" y="1370075"/>
            <a:ext cx="11593068" cy="3974592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28375" y="6085433"/>
            <a:ext cx="25146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solidFill>
                  <a:srgbClr val="1C7CDB"/>
                </a:solidFill>
                <a:latin typeface="Arial MT"/>
                <a:cs typeface="Arial MT"/>
              </a:rPr>
              <a:t>52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8969" y="5574588"/>
            <a:ext cx="9924415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95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For</a:t>
            </a:r>
            <a:r>
              <a:rPr sz="2200" spc="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Launch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site</a:t>
            </a:r>
            <a:r>
              <a:rPr sz="2200" spc="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CCAFS</a:t>
            </a:r>
            <a:r>
              <a:rPr sz="220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LC-40</a:t>
            </a:r>
            <a:r>
              <a:rPr sz="2200" spc="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220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booster</a:t>
            </a:r>
            <a:r>
              <a:rPr sz="22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version</a:t>
            </a:r>
            <a:r>
              <a:rPr sz="22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FT</a:t>
            </a:r>
            <a:r>
              <a:rPr sz="2200" spc="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has</a:t>
            </a:r>
            <a:r>
              <a:rPr sz="2200" spc="4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220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largest</a:t>
            </a:r>
            <a:r>
              <a:rPr sz="22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success </a:t>
            </a:r>
            <a:r>
              <a:rPr sz="2200" spc="-59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rate</a:t>
            </a:r>
            <a:r>
              <a:rPr sz="2200" spc="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from</a:t>
            </a:r>
            <a:r>
              <a:rPr sz="220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a</a:t>
            </a:r>
            <a:r>
              <a:rPr sz="220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payload mass</a:t>
            </a:r>
            <a:r>
              <a:rPr sz="2200" spc="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of &gt;2000kg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69" y="473202"/>
            <a:ext cx="10081260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400" spc="-5" dirty="0"/>
              <a:t>Payload vs.</a:t>
            </a:r>
            <a:r>
              <a:rPr sz="3400" spc="5" dirty="0"/>
              <a:t> </a:t>
            </a:r>
            <a:r>
              <a:rPr sz="3400" spc="-10" dirty="0"/>
              <a:t>Launch</a:t>
            </a:r>
            <a:r>
              <a:rPr sz="3400" spc="10" dirty="0"/>
              <a:t> </a:t>
            </a:r>
            <a:r>
              <a:rPr sz="3400" spc="-5" dirty="0"/>
              <a:t>Outcome</a:t>
            </a:r>
            <a:r>
              <a:rPr sz="3400" spc="25" dirty="0"/>
              <a:t> </a:t>
            </a:r>
            <a:r>
              <a:rPr sz="3400" spc="-5" dirty="0"/>
              <a:t>scatter</a:t>
            </a:r>
            <a:r>
              <a:rPr sz="3400" spc="5" dirty="0"/>
              <a:t> </a:t>
            </a:r>
            <a:r>
              <a:rPr sz="3400" spc="-10" dirty="0"/>
              <a:t>plot</a:t>
            </a:r>
            <a:r>
              <a:rPr sz="3400" spc="5" dirty="0"/>
              <a:t> </a:t>
            </a:r>
            <a:r>
              <a:rPr sz="3400" spc="-5" dirty="0"/>
              <a:t>for</a:t>
            </a:r>
            <a:r>
              <a:rPr sz="3400" spc="10" dirty="0"/>
              <a:t> </a:t>
            </a:r>
            <a:r>
              <a:rPr sz="3400" spc="-5" dirty="0"/>
              <a:t>all</a:t>
            </a:r>
            <a:r>
              <a:rPr sz="3400" dirty="0"/>
              <a:t> sites</a:t>
            </a:r>
            <a:endParaRPr sz="3400"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4215" y="1434083"/>
            <a:ext cx="11745468" cy="3784091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997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798576" y="2529839"/>
            <a:ext cx="1057910" cy="368935"/>
          </a:xfrm>
          <a:custGeom>
            <a:avLst/>
            <a:gdLst/>
            <a:ahLst/>
            <a:cxnLst/>
            <a:rect l="l" t="t" r="r" b="b"/>
            <a:pathLst>
              <a:path w="1057910" h="368935">
                <a:moveTo>
                  <a:pt x="1057656" y="0"/>
                </a:moveTo>
                <a:lnTo>
                  <a:pt x="0" y="0"/>
                </a:lnTo>
                <a:lnTo>
                  <a:pt x="0" y="368808"/>
                </a:lnTo>
                <a:lnTo>
                  <a:pt x="1057656" y="368808"/>
                </a:lnTo>
                <a:lnTo>
                  <a:pt x="1057656" y="0"/>
                </a:lnTo>
                <a:close/>
              </a:path>
            </a:pathLst>
          </a:custGeom>
          <a:solidFill>
            <a:srgbClr val="0947C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76706" y="2548254"/>
            <a:ext cx="8782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Section</a:t>
            </a:r>
            <a:r>
              <a:rPr sz="1800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5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8969" y="444246"/>
            <a:ext cx="650557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spc="-5" dirty="0"/>
              <a:t>Classification</a:t>
            </a:r>
            <a:r>
              <a:rPr sz="3700" spc="35" dirty="0"/>
              <a:t> </a:t>
            </a:r>
            <a:r>
              <a:rPr sz="3700" spc="-10" dirty="0"/>
              <a:t>Models</a:t>
            </a:r>
            <a:r>
              <a:rPr sz="3700" spc="15" dirty="0"/>
              <a:t> </a:t>
            </a:r>
            <a:r>
              <a:rPr sz="3700" spc="-5" dirty="0"/>
              <a:t>Accuracy</a:t>
            </a:r>
            <a:endParaRPr sz="37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61060" y="1385316"/>
            <a:ext cx="10789920" cy="430530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spc="-5" dirty="0"/>
              <a:t>54</a:t>
            </a:fld>
            <a:endParaRPr spc="-5" dirty="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86257" y="1614373"/>
            <a:ext cx="2429510" cy="43846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95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All the 4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classification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model</a:t>
            </a:r>
            <a:r>
              <a:rPr sz="22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had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 the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same confusion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matrixes</a:t>
            </a:r>
            <a:r>
              <a:rPr sz="220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and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were</a:t>
            </a:r>
            <a:r>
              <a:rPr sz="2200" spc="-3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able</a:t>
            </a:r>
            <a:r>
              <a:rPr sz="2200" spc="-4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equally </a:t>
            </a:r>
            <a:r>
              <a:rPr sz="2200" spc="-59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distinguish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between</a:t>
            </a:r>
            <a:r>
              <a:rPr sz="220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the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different classes.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22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major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problem is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false </a:t>
            </a:r>
            <a:r>
              <a:rPr sz="22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positives for all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models.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44246"/>
            <a:ext cx="355282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spc="-10" dirty="0"/>
              <a:t>Confusion</a:t>
            </a:r>
            <a:r>
              <a:rPr sz="3700" spc="-15" dirty="0"/>
              <a:t> </a:t>
            </a:r>
            <a:r>
              <a:rPr sz="3700" spc="-5" dirty="0"/>
              <a:t>Matrix</a:t>
            </a:r>
            <a:endParaRPr sz="37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00984" y="1452372"/>
            <a:ext cx="6979919" cy="4974336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spc="-5" dirty="0"/>
              <a:t>55</a:t>
            </a:fld>
            <a:endParaRPr spc="-5" dirty="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1867281"/>
            <a:ext cx="10986770" cy="405955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indent="-228600">
              <a:lnSpc>
                <a:spcPts val="2280"/>
              </a:lnSpc>
              <a:spcBef>
                <a:spcPts val="105"/>
              </a:spcBef>
              <a:buChar char="•"/>
              <a:tabLst>
                <a:tab pos="240665" algn="l"/>
                <a:tab pos="241300" algn="l"/>
              </a:tabLst>
            </a:pPr>
            <a:r>
              <a:rPr sz="2000" spc="-5" dirty="0">
                <a:solidFill>
                  <a:srgbClr val="292929"/>
                </a:solidFill>
                <a:latin typeface="Arial MT"/>
                <a:cs typeface="Arial MT"/>
              </a:rPr>
              <a:t>Different</a:t>
            </a:r>
            <a:r>
              <a:rPr sz="2000" spc="-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Arial MT"/>
                <a:cs typeface="Arial MT"/>
              </a:rPr>
              <a:t>launch</a:t>
            </a:r>
            <a:r>
              <a:rPr sz="20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sites</a:t>
            </a:r>
            <a:r>
              <a:rPr sz="2000" spc="-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have</a:t>
            </a:r>
            <a:r>
              <a:rPr sz="2000" spc="-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Arial MT"/>
                <a:cs typeface="Arial MT"/>
              </a:rPr>
              <a:t>different</a:t>
            </a:r>
            <a:r>
              <a:rPr sz="2000" spc="-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success</a:t>
            </a:r>
            <a:r>
              <a:rPr sz="2000" spc="-4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rates.</a:t>
            </a:r>
            <a:r>
              <a:rPr sz="2000" spc="-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CCAFS LC-40,</a:t>
            </a:r>
            <a:r>
              <a:rPr sz="2000" spc="-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Arial MT"/>
                <a:cs typeface="Arial MT"/>
              </a:rPr>
              <a:t>has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 a</a:t>
            </a:r>
            <a:r>
              <a:rPr sz="20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success</a:t>
            </a:r>
            <a:r>
              <a:rPr sz="2000" spc="-4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rate</a:t>
            </a:r>
            <a:r>
              <a:rPr sz="2000" spc="-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Arial MT"/>
                <a:cs typeface="Arial MT"/>
              </a:rPr>
              <a:t>of 60 %,</a:t>
            </a:r>
            <a:endParaRPr sz="2000">
              <a:latin typeface="Arial MT"/>
              <a:cs typeface="Arial MT"/>
            </a:endParaRPr>
          </a:p>
          <a:p>
            <a:pPr marL="241300">
              <a:lnSpc>
                <a:spcPts val="2280"/>
              </a:lnSpc>
            </a:pPr>
            <a:r>
              <a:rPr sz="2000" spc="-5" dirty="0">
                <a:solidFill>
                  <a:srgbClr val="292929"/>
                </a:solidFill>
                <a:latin typeface="Arial MT"/>
                <a:cs typeface="Arial MT"/>
              </a:rPr>
              <a:t>while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Arial MT"/>
                <a:cs typeface="Arial MT"/>
              </a:rPr>
              <a:t>KSC</a:t>
            </a:r>
            <a:r>
              <a:rPr sz="20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LC-39A</a:t>
            </a:r>
            <a:r>
              <a:rPr sz="2000" spc="-3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and</a:t>
            </a:r>
            <a:r>
              <a:rPr sz="20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VAFB SLC</a:t>
            </a:r>
            <a:r>
              <a:rPr sz="20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4E has</a:t>
            </a:r>
            <a:r>
              <a:rPr sz="20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a</a:t>
            </a:r>
            <a:r>
              <a:rPr sz="20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success</a:t>
            </a:r>
            <a:r>
              <a:rPr sz="2000" spc="-4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rate</a:t>
            </a:r>
            <a:r>
              <a:rPr sz="2000" spc="-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of</a:t>
            </a:r>
            <a:r>
              <a:rPr sz="2000" spc="-20" dirty="0">
                <a:solidFill>
                  <a:srgbClr val="292929"/>
                </a:solidFill>
                <a:latin typeface="Arial MT"/>
                <a:cs typeface="Arial MT"/>
              </a:rPr>
              <a:t> 77%.</a:t>
            </a:r>
            <a:endParaRPr sz="2000">
              <a:latin typeface="Arial MT"/>
              <a:cs typeface="Arial MT"/>
            </a:endParaRPr>
          </a:p>
          <a:p>
            <a:pPr marL="241300" marR="5080" indent="-228600">
              <a:lnSpc>
                <a:spcPts val="2160"/>
              </a:lnSpc>
              <a:spcBef>
                <a:spcPts val="1425"/>
              </a:spcBef>
              <a:buChar char="•"/>
              <a:tabLst>
                <a:tab pos="240665" algn="l"/>
                <a:tab pos="241300" algn="l"/>
              </a:tabLst>
            </a:pP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We can deduce </a:t>
            </a:r>
            <a:r>
              <a:rPr sz="2000" spc="-5" dirty="0">
                <a:solidFill>
                  <a:srgbClr val="292929"/>
                </a:solidFill>
                <a:latin typeface="Arial MT"/>
                <a:cs typeface="Arial MT"/>
              </a:rPr>
              <a:t>that, as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the </a:t>
            </a:r>
            <a:r>
              <a:rPr sz="2000" spc="-5" dirty="0">
                <a:solidFill>
                  <a:srgbClr val="292929"/>
                </a:solidFill>
                <a:latin typeface="Arial MT"/>
                <a:cs typeface="Arial MT"/>
              </a:rPr>
              <a:t>flight number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increases </a:t>
            </a:r>
            <a:r>
              <a:rPr sz="2000" spc="-5" dirty="0">
                <a:solidFill>
                  <a:srgbClr val="292929"/>
                </a:solidFill>
                <a:latin typeface="Arial MT"/>
                <a:cs typeface="Arial MT"/>
              </a:rPr>
              <a:t>in each of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the 3 </a:t>
            </a:r>
            <a:r>
              <a:rPr sz="2000" spc="-5" dirty="0">
                <a:solidFill>
                  <a:srgbClr val="292929"/>
                </a:solidFill>
                <a:latin typeface="Arial MT"/>
                <a:cs typeface="Arial MT"/>
              </a:rPr>
              <a:t>launcg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sites, so </a:t>
            </a:r>
            <a:r>
              <a:rPr sz="2000" spc="-5" dirty="0">
                <a:solidFill>
                  <a:srgbClr val="292929"/>
                </a:solidFill>
                <a:latin typeface="Arial MT"/>
                <a:cs typeface="Arial MT"/>
              </a:rPr>
              <a:t>does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the </a:t>
            </a:r>
            <a:r>
              <a:rPr sz="20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success rate. For instance, the success rate for the VAFB SLC </a:t>
            </a:r>
            <a:r>
              <a:rPr sz="2000" spc="-5" dirty="0">
                <a:solidFill>
                  <a:srgbClr val="292929"/>
                </a:solidFill>
                <a:latin typeface="Arial MT"/>
                <a:cs typeface="Arial MT"/>
              </a:rPr>
              <a:t>4E launch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site </a:t>
            </a:r>
            <a:r>
              <a:rPr sz="2000" spc="-5" dirty="0">
                <a:solidFill>
                  <a:srgbClr val="292929"/>
                </a:solidFill>
                <a:latin typeface="Arial MT"/>
                <a:cs typeface="Arial MT"/>
              </a:rPr>
              <a:t>is 100% after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the </a:t>
            </a:r>
            <a:r>
              <a:rPr sz="2000" spc="-54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Flight </a:t>
            </a:r>
            <a:r>
              <a:rPr sz="2000" spc="-5" dirty="0">
                <a:solidFill>
                  <a:srgbClr val="292929"/>
                </a:solidFill>
                <a:latin typeface="Arial MT"/>
                <a:cs typeface="Arial MT"/>
              </a:rPr>
              <a:t>number 50. Both KSC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LC </a:t>
            </a:r>
            <a:r>
              <a:rPr sz="2000" spc="-5" dirty="0">
                <a:solidFill>
                  <a:srgbClr val="292929"/>
                </a:solidFill>
                <a:latin typeface="Arial MT"/>
                <a:cs typeface="Arial MT"/>
              </a:rPr>
              <a:t>39A and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CCAFS </a:t>
            </a:r>
            <a:r>
              <a:rPr sz="2000" spc="-5" dirty="0">
                <a:solidFill>
                  <a:srgbClr val="292929"/>
                </a:solidFill>
                <a:latin typeface="Arial MT"/>
                <a:cs typeface="Arial MT"/>
              </a:rPr>
              <a:t>SLC 40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have a </a:t>
            </a:r>
            <a:r>
              <a:rPr sz="2000" spc="-5" dirty="0">
                <a:solidFill>
                  <a:srgbClr val="292929"/>
                </a:solidFill>
                <a:latin typeface="Arial MT"/>
                <a:cs typeface="Arial MT"/>
              </a:rPr>
              <a:t>100%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success rates </a:t>
            </a:r>
            <a:r>
              <a:rPr sz="2000" spc="-5" dirty="0">
                <a:solidFill>
                  <a:srgbClr val="292929"/>
                </a:solidFill>
                <a:latin typeface="Arial MT"/>
                <a:cs typeface="Arial MT"/>
              </a:rPr>
              <a:t>after 80th </a:t>
            </a:r>
            <a:r>
              <a:rPr sz="2000" spc="-54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Arial MT"/>
                <a:cs typeface="Arial MT"/>
              </a:rPr>
              <a:t>flight</a:t>
            </a:r>
            <a:endParaRPr sz="2000">
              <a:latin typeface="Arial MT"/>
              <a:cs typeface="Arial MT"/>
            </a:endParaRPr>
          </a:p>
          <a:p>
            <a:pPr marL="241300" indent="-228600">
              <a:lnSpc>
                <a:spcPts val="2280"/>
              </a:lnSpc>
              <a:spcBef>
                <a:spcPts val="1130"/>
              </a:spcBef>
              <a:buChar char="•"/>
              <a:tabLst>
                <a:tab pos="240665" algn="l"/>
                <a:tab pos="241300" algn="l"/>
              </a:tabLst>
            </a:pPr>
            <a:r>
              <a:rPr sz="2000" spc="-5" dirty="0">
                <a:solidFill>
                  <a:srgbClr val="292929"/>
                </a:solidFill>
                <a:latin typeface="Arial MT"/>
                <a:cs typeface="Arial MT"/>
              </a:rPr>
              <a:t>If</a:t>
            </a:r>
            <a:r>
              <a:rPr sz="2000" spc="-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you</a:t>
            </a:r>
            <a:r>
              <a:rPr sz="2000" spc="-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observe</a:t>
            </a:r>
            <a:r>
              <a:rPr sz="2000" spc="-4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Arial MT"/>
                <a:cs typeface="Arial MT"/>
              </a:rPr>
              <a:t>Payload</a:t>
            </a:r>
            <a:r>
              <a:rPr sz="20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Arial MT"/>
                <a:cs typeface="Arial MT"/>
              </a:rPr>
              <a:t>Vs.</a:t>
            </a:r>
            <a:r>
              <a:rPr sz="20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Launch</a:t>
            </a:r>
            <a:r>
              <a:rPr sz="2000" spc="-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Arial MT"/>
                <a:cs typeface="Arial MT"/>
              </a:rPr>
              <a:t>Site</a:t>
            </a:r>
            <a:r>
              <a:rPr sz="20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scatter</a:t>
            </a:r>
            <a:r>
              <a:rPr sz="2000" spc="-4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Arial MT"/>
                <a:cs typeface="Arial MT"/>
              </a:rPr>
              <a:t>point</a:t>
            </a:r>
            <a:r>
              <a:rPr sz="2000" spc="-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chart</a:t>
            </a:r>
            <a:r>
              <a:rPr sz="2000" spc="-3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you</a:t>
            </a:r>
            <a:r>
              <a:rPr sz="2000" spc="-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Arial MT"/>
                <a:cs typeface="Arial MT"/>
              </a:rPr>
              <a:t>will</a:t>
            </a:r>
            <a:r>
              <a:rPr sz="2000" spc="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Arial MT"/>
                <a:cs typeface="Arial MT"/>
              </a:rPr>
              <a:t>find</a:t>
            </a:r>
            <a:r>
              <a:rPr sz="20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for</a:t>
            </a:r>
            <a:r>
              <a:rPr sz="20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20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VAFB-SLC</a:t>
            </a:r>
            <a:endParaRPr sz="2000">
              <a:latin typeface="Arial MT"/>
              <a:cs typeface="Arial MT"/>
            </a:endParaRPr>
          </a:p>
          <a:p>
            <a:pPr marL="241300">
              <a:lnSpc>
                <a:spcPts val="2280"/>
              </a:lnSpc>
            </a:pPr>
            <a:r>
              <a:rPr sz="2000" spc="-5" dirty="0">
                <a:solidFill>
                  <a:srgbClr val="292929"/>
                </a:solidFill>
                <a:latin typeface="Arial MT"/>
                <a:cs typeface="Arial MT"/>
              </a:rPr>
              <a:t>launchsite</a:t>
            </a:r>
            <a:r>
              <a:rPr sz="2000" spc="-3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there</a:t>
            </a:r>
            <a:r>
              <a:rPr sz="20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are</a:t>
            </a:r>
            <a:r>
              <a:rPr sz="2000" spc="-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Arial MT"/>
                <a:cs typeface="Arial MT"/>
              </a:rPr>
              <a:t>no</a:t>
            </a:r>
            <a:r>
              <a:rPr sz="2000" spc="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rockets</a:t>
            </a:r>
            <a:r>
              <a:rPr sz="2000" spc="-5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Arial MT"/>
                <a:cs typeface="Arial MT"/>
              </a:rPr>
              <a:t>launched</a:t>
            </a:r>
            <a:r>
              <a:rPr sz="20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for</a:t>
            </a:r>
            <a:r>
              <a:rPr sz="2000" spc="-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heavypayload</a:t>
            </a:r>
            <a:r>
              <a:rPr sz="2000" spc="-4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Arial MT"/>
                <a:cs typeface="Arial MT"/>
              </a:rPr>
              <a:t>mass(greater</a:t>
            </a:r>
            <a:r>
              <a:rPr sz="2000" spc="-4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than</a:t>
            </a:r>
            <a:r>
              <a:rPr sz="2000" spc="-5" dirty="0">
                <a:solidFill>
                  <a:srgbClr val="292929"/>
                </a:solidFill>
                <a:latin typeface="Arial MT"/>
                <a:cs typeface="Arial MT"/>
              </a:rPr>
              <a:t> 10000).</a:t>
            </a:r>
            <a:endParaRPr sz="2000">
              <a:latin typeface="Arial MT"/>
              <a:cs typeface="Arial MT"/>
            </a:endParaRPr>
          </a:p>
          <a:p>
            <a:pPr marL="241300" marR="81280" indent="-228600">
              <a:lnSpc>
                <a:spcPts val="2160"/>
              </a:lnSpc>
              <a:spcBef>
                <a:spcPts val="1435"/>
              </a:spcBef>
              <a:buChar char="•"/>
              <a:tabLst>
                <a:tab pos="240665" algn="l"/>
                <a:tab pos="241300" algn="l"/>
              </a:tabLst>
            </a:pP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Orbits </a:t>
            </a:r>
            <a:r>
              <a:rPr sz="2000" spc="-5" dirty="0">
                <a:solidFill>
                  <a:srgbClr val="292929"/>
                </a:solidFill>
                <a:latin typeface="Arial MT"/>
                <a:cs typeface="Arial MT"/>
              </a:rPr>
              <a:t>ES-L1,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GEO, </a:t>
            </a:r>
            <a:r>
              <a:rPr sz="2000" spc="-5" dirty="0">
                <a:solidFill>
                  <a:srgbClr val="292929"/>
                </a:solidFill>
                <a:latin typeface="Arial MT"/>
                <a:cs typeface="Arial MT"/>
              </a:rPr>
              <a:t>HEO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&amp; </a:t>
            </a:r>
            <a:r>
              <a:rPr sz="2000" spc="-5" dirty="0">
                <a:solidFill>
                  <a:srgbClr val="292929"/>
                </a:solidFill>
                <a:latin typeface="Arial MT"/>
                <a:cs typeface="Arial MT"/>
              </a:rPr>
              <a:t>SSO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have the </a:t>
            </a:r>
            <a:r>
              <a:rPr sz="2000" spc="-5" dirty="0">
                <a:solidFill>
                  <a:srgbClr val="292929"/>
                </a:solidFill>
                <a:latin typeface="Arial MT"/>
                <a:cs typeface="Arial MT"/>
              </a:rPr>
              <a:t>highest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success rates </a:t>
            </a:r>
            <a:r>
              <a:rPr sz="2000" spc="-5" dirty="0">
                <a:solidFill>
                  <a:srgbClr val="292929"/>
                </a:solidFill>
                <a:latin typeface="Arial MT"/>
                <a:cs typeface="Arial MT"/>
              </a:rPr>
              <a:t>at 100%, with SO orbit having </a:t>
            </a:r>
            <a:r>
              <a:rPr sz="2000" spc="-54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2000" spc="-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lowest</a:t>
            </a:r>
            <a:r>
              <a:rPr sz="20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success</a:t>
            </a:r>
            <a:r>
              <a:rPr sz="2000" spc="-5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rate</a:t>
            </a:r>
            <a:r>
              <a:rPr sz="2000" spc="-3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Arial MT"/>
                <a:cs typeface="Arial MT"/>
              </a:rPr>
              <a:t>at</a:t>
            </a:r>
            <a:r>
              <a:rPr sz="2000" spc="-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~50%.</a:t>
            </a:r>
            <a:r>
              <a:rPr sz="2000" spc="-4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Orbit</a:t>
            </a:r>
            <a:r>
              <a:rPr sz="2000" spc="-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SO</a:t>
            </a:r>
            <a:r>
              <a:rPr sz="2000" spc="-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Arial MT"/>
                <a:cs typeface="Arial MT"/>
              </a:rPr>
              <a:t>has</a:t>
            </a:r>
            <a:r>
              <a:rPr sz="20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0%</a:t>
            </a:r>
            <a:r>
              <a:rPr sz="2000" spc="-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success</a:t>
            </a:r>
            <a:r>
              <a:rPr sz="2000" spc="-5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rate.</a:t>
            </a:r>
            <a:endParaRPr sz="2000">
              <a:latin typeface="Arial MT"/>
              <a:cs typeface="Arial MT"/>
            </a:endParaRPr>
          </a:p>
          <a:p>
            <a:pPr marL="241300" indent="-228600">
              <a:lnSpc>
                <a:spcPts val="2280"/>
              </a:lnSpc>
              <a:spcBef>
                <a:spcPts val="1120"/>
              </a:spcBef>
              <a:buChar char="•"/>
              <a:tabLst>
                <a:tab pos="240665" algn="l"/>
                <a:tab pos="241300" algn="l"/>
              </a:tabLst>
            </a:pP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LEO</a:t>
            </a:r>
            <a:r>
              <a:rPr sz="2000" spc="-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Arial MT"/>
                <a:cs typeface="Arial MT"/>
              </a:rPr>
              <a:t>orbit</a:t>
            </a:r>
            <a:r>
              <a:rPr sz="20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20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Arial MT"/>
                <a:cs typeface="Arial MT"/>
              </a:rPr>
              <a:t>Success</a:t>
            </a:r>
            <a:r>
              <a:rPr sz="2000" spc="-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Arial MT"/>
                <a:cs typeface="Arial MT"/>
              </a:rPr>
              <a:t>appears</a:t>
            </a:r>
            <a:r>
              <a:rPr sz="2000" spc="-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related</a:t>
            </a:r>
            <a:r>
              <a:rPr sz="2000" spc="-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to the</a:t>
            </a:r>
            <a:r>
              <a:rPr sz="20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Arial MT"/>
                <a:cs typeface="Arial MT"/>
              </a:rPr>
              <a:t>number</a:t>
            </a:r>
            <a:r>
              <a:rPr sz="2000" spc="-3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of</a:t>
            </a:r>
            <a:r>
              <a:rPr sz="20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Arial MT"/>
                <a:cs typeface="Arial MT"/>
              </a:rPr>
              <a:t>flights;</a:t>
            </a:r>
            <a:r>
              <a:rPr sz="20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on</a:t>
            </a:r>
            <a:r>
              <a:rPr sz="2000" spc="-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20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Arial MT"/>
                <a:cs typeface="Arial MT"/>
              </a:rPr>
              <a:t>other</a:t>
            </a:r>
            <a:r>
              <a:rPr sz="2000" spc="-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Arial MT"/>
                <a:cs typeface="Arial MT"/>
              </a:rPr>
              <a:t>hand,</a:t>
            </a:r>
            <a:r>
              <a:rPr sz="2000" spc="-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there</a:t>
            </a:r>
            <a:r>
              <a:rPr sz="2000" spc="-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seems</a:t>
            </a:r>
            <a:endParaRPr sz="2000">
              <a:latin typeface="Arial MT"/>
              <a:cs typeface="Arial MT"/>
            </a:endParaRPr>
          </a:p>
          <a:p>
            <a:pPr marL="241300">
              <a:lnSpc>
                <a:spcPts val="2280"/>
              </a:lnSpc>
            </a:pP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to</a:t>
            </a:r>
            <a:r>
              <a:rPr sz="20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Arial MT"/>
                <a:cs typeface="Arial MT"/>
              </a:rPr>
              <a:t>be</a:t>
            </a:r>
            <a:r>
              <a:rPr sz="20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Arial MT"/>
                <a:cs typeface="Arial MT"/>
              </a:rPr>
              <a:t>no</a:t>
            </a:r>
            <a:r>
              <a:rPr sz="20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Arial MT"/>
                <a:cs typeface="Arial MT"/>
              </a:rPr>
              <a:t>relationship</a:t>
            </a:r>
            <a:r>
              <a:rPr sz="2000" spc="-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Arial MT"/>
                <a:cs typeface="Arial MT"/>
              </a:rPr>
              <a:t>between</a:t>
            </a:r>
            <a:r>
              <a:rPr sz="2000" spc="-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Arial MT"/>
                <a:cs typeface="Arial MT"/>
              </a:rPr>
              <a:t>flight number</a:t>
            </a:r>
            <a:r>
              <a:rPr sz="2000" spc="-3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Arial MT"/>
                <a:cs typeface="Arial MT"/>
              </a:rPr>
              <a:t>when in</a:t>
            </a:r>
            <a:r>
              <a:rPr sz="20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GTO</a:t>
            </a:r>
            <a:r>
              <a:rPr sz="2000" spc="-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Arial MT"/>
                <a:cs typeface="Arial MT"/>
              </a:rPr>
              <a:t>orbit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spc="-5" dirty="0"/>
              <a:t>56</a:t>
            </a:fld>
            <a:endParaRPr spc="-5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44246"/>
            <a:ext cx="258127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spc="-10" dirty="0"/>
              <a:t>Conclusions</a:t>
            </a:r>
            <a:endParaRPr sz="370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50545" marR="5080" indent="-228600">
              <a:lnSpc>
                <a:spcPct val="100000"/>
              </a:lnSpc>
              <a:spcBef>
                <a:spcPts val="95"/>
              </a:spcBef>
              <a:buChar char="•"/>
              <a:tabLst>
                <a:tab pos="550545" algn="l"/>
                <a:tab pos="551180" algn="l"/>
              </a:tabLst>
            </a:pPr>
            <a:r>
              <a:rPr spc="-5" dirty="0"/>
              <a:t>With</a:t>
            </a:r>
            <a:r>
              <a:rPr dirty="0"/>
              <a:t> </a:t>
            </a:r>
            <a:r>
              <a:rPr spc="-5" dirty="0"/>
              <a:t>heavy</a:t>
            </a:r>
            <a:r>
              <a:rPr dirty="0"/>
              <a:t> </a:t>
            </a:r>
            <a:r>
              <a:rPr spc="-10" dirty="0"/>
              <a:t>payloads</a:t>
            </a:r>
            <a:r>
              <a:rPr spc="10" dirty="0"/>
              <a:t> </a:t>
            </a:r>
            <a:r>
              <a:rPr spc="-5" dirty="0"/>
              <a:t>the</a:t>
            </a:r>
            <a:r>
              <a:rPr spc="10" dirty="0"/>
              <a:t> </a:t>
            </a:r>
            <a:r>
              <a:rPr spc="-5" dirty="0"/>
              <a:t>successful</a:t>
            </a:r>
            <a:r>
              <a:rPr spc="-15" dirty="0"/>
              <a:t> </a:t>
            </a:r>
            <a:r>
              <a:rPr spc="-5" dirty="0"/>
              <a:t>landing</a:t>
            </a:r>
            <a:r>
              <a:rPr spc="5" dirty="0"/>
              <a:t> </a:t>
            </a:r>
            <a:r>
              <a:rPr spc="-5" dirty="0"/>
              <a:t>or</a:t>
            </a:r>
            <a:r>
              <a:rPr spc="15" dirty="0"/>
              <a:t> </a:t>
            </a:r>
            <a:r>
              <a:rPr spc="-5" dirty="0"/>
              <a:t>positive landing</a:t>
            </a:r>
            <a:r>
              <a:rPr dirty="0"/>
              <a:t> </a:t>
            </a:r>
            <a:r>
              <a:rPr spc="-5" dirty="0"/>
              <a:t>rate</a:t>
            </a:r>
            <a:r>
              <a:rPr spc="15" dirty="0"/>
              <a:t> </a:t>
            </a:r>
            <a:r>
              <a:rPr spc="-10" dirty="0"/>
              <a:t>are</a:t>
            </a:r>
            <a:r>
              <a:rPr spc="15" dirty="0"/>
              <a:t> </a:t>
            </a:r>
            <a:r>
              <a:rPr spc="-5" dirty="0"/>
              <a:t>more</a:t>
            </a:r>
            <a:r>
              <a:rPr spc="15" dirty="0"/>
              <a:t> </a:t>
            </a:r>
            <a:r>
              <a:rPr spc="-5" dirty="0"/>
              <a:t>for </a:t>
            </a:r>
            <a:r>
              <a:rPr dirty="0"/>
              <a:t> </a:t>
            </a:r>
            <a:r>
              <a:rPr spc="-5" dirty="0"/>
              <a:t>Polar,LEO</a:t>
            </a:r>
            <a:r>
              <a:rPr spc="5" dirty="0"/>
              <a:t> </a:t>
            </a:r>
            <a:r>
              <a:rPr spc="-5" dirty="0"/>
              <a:t>and</a:t>
            </a:r>
            <a:r>
              <a:rPr spc="20" dirty="0"/>
              <a:t> </a:t>
            </a:r>
            <a:r>
              <a:rPr spc="-5" dirty="0"/>
              <a:t>ISS.</a:t>
            </a:r>
            <a:r>
              <a:rPr spc="5" dirty="0"/>
              <a:t> </a:t>
            </a:r>
            <a:r>
              <a:rPr spc="-5" dirty="0"/>
              <a:t>However</a:t>
            </a:r>
            <a:r>
              <a:rPr spc="20" dirty="0"/>
              <a:t> </a:t>
            </a:r>
            <a:r>
              <a:rPr spc="-5" dirty="0"/>
              <a:t>for</a:t>
            </a:r>
            <a:r>
              <a:rPr spc="15" dirty="0"/>
              <a:t> </a:t>
            </a:r>
            <a:r>
              <a:rPr spc="-5" dirty="0"/>
              <a:t>GTO</a:t>
            </a:r>
            <a:r>
              <a:rPr spc="20" dirty="0"/>
              <a:t> </a:t>
            </a:r>
            <a:r>
              <a:rPr spc="-5" dirty="0"/>
              <a:t>we</a:t>
            </a:r>
            <a:r>
              <a:rPr dirty="0"/>
              <a:t> </a:t>
            </a:r>
            <a:r>
              <a:rPr spc="-5" dirty="0"/>
              <a:t>cannot</a:t>
            </a:r>
            <a:r>
              <a:rPr spc="5" dirty="0"/>
              <a:t> </a:t>
            </a:r>
            <a:r>
              <a:rPr spc="-5" dirty="0"/>
              <a:t>distinguish this</a:t>
            </a:r>
            <a:r>
              <a:rPr spc="5" dirty="0"/>
              <a:t> </a:t>
            </a:r>
            <a:r>
              <a:rPr spc="-5" dirty="0"/>
              <a:t>well</a:t>
            </a:r>
            <a:r>
              <a:rPr spc="5" dirty="0"/>
              <a:t> </a:t>
            </a:r>
            <a:r>
              <a:rPr spc="-5" dirty="0"/>
              <a:t>as</a:t>
            </a:r>
            <a:r>
              <a:rPr spc="10" dirty="0"/>
              <a:t> </a:t>
            </a:r>
            <a:r>
              <a:rPr spc="-5" dirty="0"/>
              <a:t>both</a:t>
            </a:r>
            <a:r>
              <a:rPr spc="5" dirty="0"/>
              <a:t> </a:t>
            </a:r>
            <a:r>
              <a:rPr spc="-5" dirty="0"/>
              <a:t>positive </a:t>
            </a:r>
            <a:r>
              <a:rPr spc="-595" dirty="0"/>
              <a:t> </a:t>
            </a:r>
            <a:r>
              <a:rPr spc="-5" dirty="0"/>
              <a:t>landing</a:t>
            </a:r>
            <a:r>
              <a:rPr dirty="0"/>
              <a:t> </a:t>
            </a:r>
            <a:r>
              <a:rPr spc="-5" dirty="0"/>
              <a:t>rate</a:t>
            </a:r>
            <a:r>
              <a:rPr spc="5" dirty="0"/>
              <a:t> </a:t>
            </a:r>
            <a:r>
              <a:rPr spc="-5" dirty="0"/>
              <a:t>and</a:t>
            </a:r>
            <a:r>
              <a:rPr spc="15" dirty="0"/>
              <a:t> </a:t>
            </a:r>
            <a:r>
              <a:rPr spc="-5" dirty="0"/>
              <a:t>negative</a:t>
            </a:r>
            <a:r>
              <a:rPr spc="5" dirty="0"/>
              <a:t> </a:t>
            </a:r>
            <a:r>
              <a:rPr spc="-5" dirty="0"/>
              <a:t>landing(unsuccessful</a:t>
            </a:r>
            <a:r>
              <a:rPr spc="-20" dirty="0"/>
              <a:t> </a:t>
            </a:r>
            <a:r>
              <a:rPr spc="-5" dirty="0"/>
              <a:t>mission)</a:t>
            </a:r>
            <a:r>
              <a:rPr dirty="0"/>
              <a:t> </a:t>
            </a:r>
            <a:r>
              <a:rPr spc="-5" dirty="0"/>
              <a:t>are</a:t>
            </a:r>
            <a:r>
              <a:rPr spc="10" dirty="0"/>
              <a:t> </a:t>
            </a:r>
            <a:r>
              <a:rPr spc="-5" dirty="0"/>
              <a:t>both there</a:t>
            </a:r>
            <a:r>
              <a:rPr spc="90" dirty="0"/>
              <a:t> </a:t>
            </a:r>
            <a:r>
              <a:rPr spc="-5" dirty="0"/>
              <a:t>here</a:t>
            </a:r>
          </a:p>
          <a:p>
            <a:pPr marL="550545" indent="-228600">
              <a:lnSpc>
                <a:spcPct val="100000"/>
              </a:lnSpc>
              <a:spcBef>
                <a:spcPts val="1395"/>
              </a:spcBef>
              <a:buChar char="•"/>
              <a:tabLst>
                <a:tab pos="550545" algn="l"/>
                <a:tab pos="551180" algn="l"/>
              </a:tabLst>
            </a:pPr>
            <a:r>
              <a:rPr spc="-5" dirty="0"/>
              <a:t>Anf finally</a:t>
            </a:r>
            <a:r>
              <a:rPr dirty="0"/>
              <a:t> </a:t>
            </a:r>
            <a:r>
              <a:rPr spc="-5" dirty="0"/>
              <a:t>the</a:t>
            </a:r>
            <a:r>
              <a:rPr spc="5" dirty="0"/>
              <a:t> </a:t>
            </a:r>
            <a:r>
              <a:rPr spc="-5" dirty="0"/>
              <a:t>sucess</a:t>
            </a:r>
            <a:r>
              <a:rPr dirty="0"/>
              <a:t> </a:t>
            </a:r>
            <a:r>
              <a:rPr spc="-5" dirty="0"/>
              <a:t>rate</a:t>
            </a:r>
            <a:r>
              <a:rPr spc="15" dirty="0"/>
              <a:t> </a:t>
            </a:r>
            <a:r>
              <a:rPr spc="-5" dirty="0"/>
              <a:t>since</a:t>
            </a:r>
            <a:r>
              <a:rPr spc="-10" dirty="0"/>
              <a:t> </a:t>
            </a:r>
            <a:r>
              <a:rPr spc="-5" dirty="0"/>
              <a:t>2013</a:t>
            </a:r>
            <a:r>
              <a:rPr dirty="0"/>
              <a:t> </a:t>
            </a:r>
            <a:r>
              <a:rPr spc="-5" dirty="0"/>
              <a:t>kept</a:t>
            </a:r>
            <a:r>
              <a:rPr spc="5" dirty="0"/>
              <a:t> </a:t>
            </a:r>
            <a:r>
              <a:rPr spc="-5" dirty="0"/>
              <a:t>increasing</a:t>
            </a:r>
            <a:r>
              <a:rPr dirty="0"/>
              <a:t> </a:t>
            </a:r>
            <a:r>
              <a:rPr spc="-5" dirty="0"/>
              <a:t>till</a:t>
            </a:r>
            <a:r>
              <a:rPr spc="55" dirty="0"/>
              <a:t> </a:t>
            </a:r>
            <a:r>
              <a:rPr spc="-5" dirty="0"/>
              <a:t>2020.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spc="-5" dirty="0"/>
              <a:t>57</a:t>
            </a:fld>
            <a:endParaRPr spc="-5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44246"/>
            <a:ext cx="430974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spc="-10" dirty="0"/>
              <a:t>Conclusions</a:t>
            </a:r>
            <a:r>
              <a:rPr sz="3700" spc="15" dirty="0"/>
              <a:t> </a:t>
            </a:r>
            <a:r>
              <a:rPr sz="3700" spc="-10" dirty="0"/>
              <a:t>Cont….</a:t>
            </a:r>
            <a:endParaRPr sz="370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99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1426235"/>
            <a:ext cx="8787130" cy="4506595"/>
          </a:xfrm>
          <a:prstGeom prst="rect">
            <a:avLst/>
          </a:prstGeom>
        </p:spPr>
        <p:txBody>
          <a:bodyPr vert="horz" wrap="square" lIns="0" tIns="1892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90"/>
              </a:spcBef>
            </a:pPr>
            <a:r>
              <a:rPr sz="2200" spc="-5" dirty="0">
                <a:solidFill>
                  <a:srgbClr val="0A48CA"/>
                </a:solidFill>
                <a:latin typeface="Arial MT"/>
                <a:cs typeface="Arial MT"/>
              </a:rPr>
              <a:t>Executive</a:t>
            </a:r>
            <a:r>
              <a:rPr sz="2200" spc="-25" dirty="0">
                <a:solidFill>
                  <a:srgbClr val="0A48CA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0A48CA"/>
                </a:solidFill>
                <a:latin typeface="Arial MT"/>
                <a:cs typeface="Arial MT"/>
              </a:rPr>
              <a:t>Summary</a:t>
            </a:r>
            <a:endParaRPr sz="2200">
              <a:latin typeface="Arial MT"/>
              <a:cs typeface="Arial MT"/>
            </a:endParaRPr>
          </a:p>
          <a:p>
            <a:pPr marL="241300" indent="-228600">
              <a:lnSpc>
                <a:spcPct val="100000"/>
              </a:lnSpc>
              <a:spcBef>
                <a:spcPts val="1395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Data</a:t>
            </a:r>
            <a:r>
              <a:rPr sz="220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collection</a:t>
            </a:r>
            <a:r>
              <a:rPr sz="2200" spc="-3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methodology:</a:t>
            </a:r>
            <a:endParaRPr sz="2200">
              <a:latin typeface="Arial MT"/>
              <a:cs typeface="Arial MT"/>
            </a:endParaRPr>
          </a:p>
          <a:p>
            <a:pPr marL="698500" lvl="1" indent="-229235">
              <a:lnSpc>
                <a:spcPct val="100000"/>
              </a:lnSpc>
              <a:spcBef>
                <a:spcPts val="1415"/>
              </a:spcBef>
              <a:buChar char="•"/>
              <a:tabLst>
                <a:tab pos="697865" algn="l"/>
                <a:tab pos="699135" algn="l"/>
              </a:tabLst>
            </a:pPr>
            <a:r>
              <a:rPr sz="1900" spc="-10" dirty="0">
                <a:solidFill>
                  <a:srgbClr val="767070"/>
                </a:solidFill>
                <a:latin typeface="Arial MT"/>
                <a:cs typeface="Arial MT"/>
              </a:rPr>
              <a:t>Describes</a:t>
            </a:r>
            <a:r>
              <a:rPr sz="1900" spc="40" dirty="0">
                <a:solidFill>
                  <a:srgbClr val="767070"/>
                </a:solidFill>
                <a:latin typeface="Arial MT"/>
                <a:cs typeface="Arial MT"/>
              </a:rPr>
              <a:t> </a:t>
            </a:r>
            <a:r>
              <a:rPr sz="1900" spc="-5" dirty="0">
                <a:solidFill>
                  <a:srgbClr val="767070"/>
                </a:solidFill>
                <a:latin typeface="Arial MT"/>
                <a:cs typeface="Arial MT"/>
              </a:rPr>
              <a:t>how</a:t>
            </a:r>
            <a:r>
              <a:rPr sz="1900" spc="15" dirty="0">
                <a:solidFill>
                  <a:srgbClr val="767070"/>
                </a:solidFill>
                <a:latin typeface="Arial MT"/>
                <a:cs typeface="Arial MT"/>
              </a:rPr>
              <a:t> </a:t>
            </a:r>
            <a:r>
              <a:rPr sz="1900" spc="-5" dirty="0">
                <a:solidFill>
                  <a:srgbClr val="767070"/>
                </a:solidFill>
                <a:latin typeface="Arial MT"/>
                <a:cs typeface="Arial MT"/>
              </a:rPr>
              <a:t>data</a:t>
            </a:r>
            <a:r>
              <a:rPr sz="1900" spc="30" dirty="0">
                <a:solidFill>
                  <a:srgbClr val="767070"/>
                </a:solidFill>
                <a:latin typeface="Arial MT"/>
                <a:cs typeface="Arial MT"/>
              </a:rPr>
              <a:t> </a:t>
            </a:r>
            <a:r>
              <a:rPr sz="1900" spc="-5" dirty="0">
                <a:solidFill>
                  <a:srgbClr val="767070"/>
                </a:solidFill>
                <a:latin typeface="Arial MT"/>
                <a:cs typeface="Arial MT"/>
              </a:rPr>
              <a:t>sets</a:t>
            </a:r>
            <a:r>
              <a:rPr sz="1900" dirty="0">
                <a:solidFill>
                  <a:srgbClr val="767070"/>
                </a:solidFill>
                <a:latin typeface="Arial MT"/>
                <a:cs typeface="Arial MT"/>
              </a:rPr>
              <a:t> </a:t>
            </a:r>
            <a:r>
              <a:rPr sz="1900" spc="-5" dirty="0">
                <a:solidFill>
                  <a:srgbClr val="767070"/>
                </a:solidFill>
                <a:latin typeface="Arial MT"/>
                <a:cs typeface="Arial MT"/>
              </a:rPr>
              <a:t>were</a:t>
            </a:r>
            <a:r>
              <a:rPr sz="1900" spc="15" dirty="0">
                <a:solidFill>
                  <a:srgbClr val="767070"/>
                </a:solidFill>
                <a:latin typeface="Arial MT"/>
                <a:cs typeface="Arial MT"/>
              </a:rPr>
              <a:t> </a:t>
            </a:r>
            <a:r>
              <a:rPr sz="1900" spc="-10" dirty="0">
                <a:solidFill>
                  <a:srgbClr val="767070"/>
                </a:solidFill>
                <a:latin typeface="Arial MT"/>
                <a:cs typeface="Arial MT"/>
              </a:rPr>
              <a:t>collected</a:t>
            </a:r>
            <a:endParaRPr sz="1900">
              <a:latin typeface="Arial MT"/>
              <a:cs typeface="Arial MT"/>
            </a:endParaRPr>
          </a:p>
          <a:p>
            <a:pPr marL="241300" indent="-228600">
              <a:lnSpc>
                <a:spcPct val="100000"/>
              </a:lnSpc>
              <a:spcBef>
                <a:spcPts val="1395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Perform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data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wrangling</a:t>
            </a:r>
            <a:endParaRPr sz="2200">
              <a:latin typeface="Arial MT"/>
              <a:cs typeface="Arial MT"/>
            </a:endParaRPr>
          </a:p>
          <a:p>
            <a:pPr marL="698500" lvl="1" indent="-229235">
              <a:lnSpc>
                <a:spcPct val="100000"/>
              </a:lnSpc>
              <a:spcBef>
                <a:spcPts val="1405"/>
              </a:spcBef>
              <a:buChar char="•"/>
              <a:tabLst>
                <a:tab pos="697865" algn="l"/>
                <a:tab pos="699135" algn="l"/>
              </a:tabLst>
            </a:pPr>
            <a:r>
              <a:rPr sz="1900" spc="-10" dirty="0">
                <a:solidFill>
                  <a:srgbClr val="767070"/>
                </a:solidFill>
                <a:latin typeface="Arial MT"/>
                <a:cs typeface="Arial MT"/>
              </a:rPr>
              <a:t>Describes</a:t>
            </a:r>
            <a:r>
              <a:rPr sz="1900" spc="40" dirty="0">
                <a:solidFill>
                  <a:srgbClr val="767070"/>
                </a:solidFill>
                <a:latin typeface="Arial MT"/>
                <a:cs typeface="Arial MT"/>
              </a:rPr>
              <a:t> </a:t>
            </a:r>
            <a:r>
              <a:rPr sz="1900" spc="-5" dirty="0">
                <a:solidFill>
                  <a:srgbClr val="767070"/>
                </a:solidFill>
                <a:latin typeface="Arial MT"/>
                <a:cs typeface="Arial MT"/>
              </a:rPr>
              <a:t>how</a:t>
            </a:r>
            <a:r>
              <a:rPr sz="1900" spc="5" dirty="0">
                <a:solidFill>
                  <a:srgbClr val="767070"/>
                </a:solidFill>
                <a:latin typeface="Arial MT"/>
                <a:cs typeface="Arial MT"/>
              </a:rPr>
              <a:t> </a:t>
            </a:r>
            <a:r>
              <a:rPr sz="1900" spc="-5" dirty="0">
                <a:solidFill>
                  <a:srgbClr val="767070"/>
                </a:solidFill>
                <a:latin typeface="Arial MT"/>
                <a:cs typeface="Arial MT"/>
              </a:rPr>
              <a:t>data</a:t>
            </a:r>
            <a:r>
              <a:rPr sz="1900" spc="25" dirty="0">
                <a:solidFill>
                  <a:srgbClr val="767070"/>
                </a:solidFill>
                <a:latin typeface="Arial MT"/>
                <a:cs typeface="Arial MT"/>
              </a:rPr>
              <a:t> </a:t>
            </a:r>
            <a:r>
              <a:rPr sz="1900" spc="-5" dirty="0">
                <a:solidFill>
                  <a:srgbClr val="767070"/>
                </a:solidFill>
                <a:latin typeface="Arial MT"/>
                <a:cs typeface="Arial MT"/>
              </a:rPr>
              <a:t>were</a:t>
            </a:r>
            <a:r>
              <a:rPr sz="1900" dirty="0">
                <a:solidFill>
                  <a:srgbClr val="767070"/>
                </a:solidFill>
                <a:latin typeface="Arial MT"/>
                <a:cs typeface="Arial MT"/>
              </a:rPr>
              <a:t> </a:t>
            </a:r>
            <a:r>
              <a:rPr sz="1900" spc="-10" dirty="0">
                <a:solidFill>
                  <a:srgbClr val="767070"/>
                </a:solidFill>
                <a:latin typeface="Arial MT"/>
                <a:cs typeface="Arial MT"/>
              </a:rPr>
              <a:t>processed</a:t>
            </a:r>
            <a:endParaRPr sz="1900">
              <a:latin typeface="Arial MT"/>
              <a:cs typeface="Arial MT"/>
            </a:endParaRPr>
          </a:p>
          <a:p>
            <a:pPr marL="241300" indent="-228600">
              <a:lnSpc>
                <a:spcPct val="100000"/>
              </a:lnSpc>
              <a:spcBef>
                <a:spcPts val="139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Perform</a:t>
            </a:r>
            <a:r>
              <a:rPr sz="2200" spc="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exploratory</a:t>
            </a:r>
            <a:r>
              <a:rPr sz="2200" spc="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data analysis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(EDA)</a:t>
            </a:r>
            <a:r>
              <a:rPr sz="220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using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visualization</a:t>
            </a:r>
            <a:r>
              <a:rPr sz="22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and</a:t>
            </a:r>
            <a:r>
              <a:rPr sz="2200" spc="6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SQL</a:t>
            </a:r>
            <a:endParaRPr sz="2200">
              <a:latin typeface="Arial MT"/>
              <a:cs typeface="Arial MT"/>
            </a:endParaRPr>
          </a:p>
          <a:p>
            <a:pPr marL="241300" indent="-228600">
              <a:lnSpc>
                <a:spcPct val="100000"/>
              </a:lnSpc>
              <a:spcBef>
                <a:spcPts val="1405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Perform</a:t>
            </a:r>
            <a:r>
              <a:rPr sz="2200" spc="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interactive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visual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analytics</a:t>
            </a:r>
            <a:r>
              <a:rPr sz="22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using</a:t>
            </a:r>
            <a:r>
              <a:rPr sz="22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Folium</a:t>
            </a:r>
            <a:r>
              <a:rPr sz="220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and</a:t>
            </a:r>
            <a:r>
              <a:rPr sz="2200" spc="6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Plotly</a:t>
            </a:r>
            <a:r>
              <a:rPr sz="22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Dash</a:t>
            </a:r>
            <a:endParaRPr sz="2200">
              <a:latin typeface="Arial MT"/>
              <a:cs typeface="Arial MT"/>
            </a:endParaRPr>
          </a:p>
          <a:p>
            <a:pPr marL="241300" indent="-228600">
              <a:lnSpc>
                <a:spcPct val="100000"/>
              </a:lnSpc>
              <a:spcBef>
                <a:spcPts val="1395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Perform</a:t>
            </a:r>
            <a:r>
              <a:rPr sz="2200" spc="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predictive</a:t>
            </a:r>
            <a:r>
              <a:rPr sz="22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analysis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using</a:t>
            </a:r>
            <a:r>
              <a:rPr sz="22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classification</a:t>
            </a:r>
            <a:r>
              <a:rPr sz="2200" spc="-3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models</a:t>
            </a:r>
            <a:endParaRPr sz="2200">
              <a:latin typeface="Arial MT"/>
              <a:cs typeface="Arial MT"/>
            </a:endParaRPr>
          </a:p>
          <a:p>
            <a:pPr marL="698500" lvl="1" indent="-229235">
              <a:lnSpc>
                <a:spcPct val="100000"/>
              </a:lnSpc>
              <a:spcBef>
                <a:spcPts val="1415"/>
              </a:spcBef>
              <a:buChar char="•"/>
              <a:tabLst>
                <a:tab pos="697865" algn="l"/>
                <a:tab pos="699135" algn="l"/>
              </a:tabLst>
            </a:pPr>
            <a:r>
              <a:rPr sz="1900" spc="-10" dirty="0">
                <a:solidFill>
                  <a:srgbClr val="767070"/>
                </a:solidFill>
                <a:latin typeface="Arial MT"/>
                <a:cs typeface="Arial MT"/>
              </a:rPr>
              <a:t>How</a:t>
            </a:r>
            <a:r>
              <a:rPr sz="1900" spc="5" dirty="0">
                <a:solidFill>
                  <a:srgbClr val="767070"/>
                </a:solidFill>
                <a:latin typeface="Arial MT"/>
                <a:cs typeface="Arial MT"/>
              </a:rPr>
              <a:t> </a:t>
            </a:r>
            <a:r>
              <a:rPr sz="1900" spc="-5" dirty="0">
                <a:solidFill>
                  <a:srgbClr val="767070"/>
                </a:solidFill>
                <a:latin typeface="Arial MT"/>
                <a:cs typeface="Arial MT"/>
              </a:rPr>
              <a:t>to build,</a:t>
            </a:r>
            <a:r>
              <a:rPr sz="1900" spc="25" dirty="0">
                <a:solidFill>
                  <a:srgbClr val="767070"/>
                </a:solidFill>
                <a:latin typeface="Arial MT"/>
                <a:cs typeface="Arial MT"/>
              </a:rPr>
              <a:t> </a:t>
            </a:r>
            <a:r>
              <a:rPr sz="1900" spc="-5" dirty="0">
                <a:solidFill>
                  <a:srgbClr val="767070"/>
                </a:solidFill>
                <a:latin typeface="Arial MT"/>
                <a:cs typeface="Arial MT"/>
              </a:rPr>
              <a:t>tune,</a:t>
            </a:r>
            <a:r>
              <a:rPr sz="1900" spc="10" dirty="0">
                <a:solidFill>
                  <a:srgbClr val="767070"/>
                </a:solidFill>
                <a:latin typeface="Arial MT"/>
                <a:cs typeface="Arial MT"/>
              </a:rPr>
              <a:t> </a:t>
            </a:r>
            <a:r>
              <a:rPr sz="1900" spc="-5" dirty="0">
                <a:solidFill>
                  <a:srgbClr val="767070"/>
                </a:solidFill>
                <a:latin typeface="Arial MT"/>
                <a:cs typeface="Arial MT"/>
              </a:rPr>
              <a:t>evaluate</a:t>
            </a:r>
            <a:r>
              <a:rPr sz="1900" spc="35" dirty="0">
                <a:solidFill>
                  <a:srgbClr val="767070"/>
                </a:solidFill>
                <a:latin typeface="Arial MT"/>
                <a:cs typeface="Arial MT"/>
              </a:rPr>
              <a:t> </a:t>
            </a:r>
            <a:r>
              <a:rPr sz="1900" spc="-5" dirty="0">
                <a:solidFill>
                  <a:srgbClr val="767070"/>
                </a:solidFill>
                <a:latin typeface="Arial MT"/>
                <a:cs typeface="Arial MT"/>
              </a:rPr>
              <a:t>classification</a:t>
            </a:r>
            <a:r>
              <a:rPr sz="1900" spc="55" dirty="0">
                <a:solidFill>
                  <a:srgbClr val="767070"/>
                </a:solidFill>
                <a:latin typeface="Arial MT"/>
                <a:cs typeface="Arial MT"/>
              </a:rPr>
              <a:t> </a:t>
            </a:r>
            <a:r>
              <a:rPr sz="1900" spc="-10" dirty="0">
                <a:solidFill>
                  <a:srgbClr val="767070"/>
                </a:solidFill>
                <a:latin typeface="Arial MT"/>
                <a:cs typeface="Arial MT"/>
              </a:rPr>
              <a:t>models</a:t>
            </a:r>
            <a:endParaRPr sz="19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215751" y="6071478"/>
            <a:ext cx="189230" cy="297180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sz="1600" spc="-5" dirty="0">
                <a:solidFill>
                  <a:srgbClr val="1C7CDB"/>
                </a:solidFill>
                <a:latin typeface="Arial MT"/>
                <a:cs typeface="Arial MT"/>
              </a:rPr>
              <a:t>6</a:t>
            </a:fld>
            <a:endParaRPr sz="16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44246"/>
            <a:ext cx="271399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spc="-5" dirty="0"/>
              <a:t>Methodology</a:t>
            </a:r>
            <a:endParaRPr sz="37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1528317"/>
            <a:ext cx="10339070" cy="39141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Char char="•"/>
              <a:tabLst>
                <a:tab pos="240665" algn="l"/>
                <a:tab pos="241300" algn="l"/>
                <a:tab pos="2106295" algn="l"/>
              </a:tabLst>
            </a:pP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Description</a:t>
            </a:r>
            <a:r>
              <a:rPr sz="22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of	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how</a:t>
            </a:r>
            <a:r>
              <a:rPr sz="22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SpaceX Falcon9</a:t>
            </a:r>
            <a:r>
              <a:rPr sz="22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data</a:t>
            </a:r>
            <a:r>
              <a:rPr sz="2200" spc="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was</a:t>
            </a:r>
            <a:r>
              <a:rPr sz="2200" spc="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collected.</a:t>
            </a:r>
            <a:endParaRPr sz="2200" dirty="0">
              <a:latin typeface="Arial MT"/>
              <a:cs typeface="Arial MT"/>
            </a:endParaRPr>
          </a:p>
          <a:p>
            <a:pPr marL="698500" marR="5080" lvl="1" indent="-228600">
              <a:lnSpc>
                <a:spcPct val="100000"/>
              </a:lnSpc>
              <a:spcBef>
                <a:spcPts val="1410"/>
              </a:spcBef>
              <a:buChar char="•"/>
              <a:tabLst>
                <a:tab pos="697865" algn="l"/>
                <a:tab pos="699135" algn="l"/>
              </a:tabLst>
            </a:pP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Data was</a:t>
            </a:r>
            <a:r>
              <a:rPr sz="180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first </a:t>
            </a:r>
            <a:r>
              <a:rPr sz="1800" spc="-10" dirty="0">
                <a:solidFill>
                  <a:srgbClr val="292929"/>
                </a:solidFill>
                <a:latin typeface="Arial MT"/>
                <a:cs typeface="Arial MT"/>
              </a:rPr>
              <a:t>collected</a:t>
            </a:r>
            <a:r>
              <a:rPr sz="180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using</a:t>
            </a:r>
            <a:r>
              <a:rPr sz="18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SpaceX</a:t>
            </a:r>
            <a:r>
              <a:rPr sz="180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API</a:t>
            </a:r>
            <a:r>
              <a:rPr sz="18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(a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RESTful</a:t>
            </a:r>
            <a:r>
              <a:rPr sz="18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API)</a:t>
            </a:r>
            <a:r>
              <a:rPr sz="1800" spc="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by making</a:t>
            </a:r>
            <a:r>
              <a:rPr sz="180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a</a:t>
            </a:r>
            <a:r>
              <a:rPr sz="18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get request</a:t>
            </a:r>
            <a:r>
              <a:rPr sz="18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to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the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SpaceX</a:t>
            </a:r>
            <a:r>
              <a:rPr sz="180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API. This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was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done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by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first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 defining</a:t>
            </a:r>
            <a:r>
              <a:rPr sz="1800" spc="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a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series</a:t>
            </a:r>
            <a:r>
              <a:rPr sz="180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Arial MT"/>
                <a:cs typeface="Arial MT"/>
              </a:rPr>
              <a:t>helper</a:t>
            </a:r>
            <a:r>
              <a:rPr sz="180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functions</a:t>
            </a:r>
            <a:r>
              <a:rPr sz="180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that</a:t>
            </a:r>
            <a:r>
              <a:rPr sz="1800" spc="-10" dirty="0">
                <a:solidFill>
                  <a:srgbClr val="292929"/>
                </a:solidFill>
                <a:latin typeface="Arial MT"/>
                <a:cs typeface="Arial MT"/>
              </a:rPr>
              <a:t> would</a:t>
            </a:r>
            <a:r>
              <a:rPr sz="1800" spc="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help</a:t>
            </a:r>
            <a:r>
              <a:rPr sz="18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in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 use </a:t>
            </a:r>
            <a:r>
              <a:rPr sz="1800" spc="-484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of</a:t>
            </a:r>
            <a:r>
              <a:rPr sz="18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18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API</a:t>
            </a:r>
            <a:r>
              <a:rPr sz="18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to</a:t>
            </a:r>
            <a:r>
              <a:rPr sz="18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extract information</a:t>
            </a:r>
            <a:r>
              <a:rPr sz="1800" spc="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using</a:t>
            </a:r>
            <a:r>
              <a:rPr sz="180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identification</a:t>
            </a:r>
            <a:r>
              <a:rPr sz="1800" spc="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numbers</a:t>
            </a:r>
            <a:r>
              <a:rPr sz="180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in</a:t>
            </a:r>
            <a:r>
              <a:rPr sz="18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the launch</a:t>
            </a:r>
            <a:r>
              <a:rPr sz="18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data</a:t>
            </a:r>
            <a:r>
              <a:rPr sz="1800" spc="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Arial MT"/>
                <a:cs typeface="Arial MT"/>
              </a:rPr>
              <a:t>and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then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requesting</a:t>
            </a:r>
            <a:r>
              <a:rPr sz="180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rocket</a:t>
            </a:r>
            <a:r>
              <a:rPr sz="18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launch</a:t>
            </a:r>
            <a:r>
              <a:rPr sz="18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data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 from</a:t>
            </a:r>
            <a:r>
              <a:rPr sz="18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the SpaceX</a:t>
            </a:r>
            <a:r>
              <a:rPr sz="180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API</a:t>
            </a:r>
            <a:r>
              <a:rPr sz="1800" spc="-3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url.</a:t>
            </a:r>
            <a:endParaRPr sz="1800" dirty="0">
              <a:latin typeface="Arial MT"/>
              <a:cs typeface="Arial MT"/>
            </a:endParaRPr>
          </a:p>
          <a:p>
            <a:pPr marL="698500" marR="474345" lvl="1" indent="-228600" algn="just">
              <a:lnSpc>
                <a:spcPct val="100000"/>
              </a:lnSpc>
              <a:spcBef>
                <a:spcPts val="1405"/>
              </a:spcBef>
              <a:buChar char="•"/>
              <a:tabLst>
                <a:tab pos="699135" algn="l"/>
              </a:tabLst>
            </a:pP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Finally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to make the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requested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JSON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results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more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consistent,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the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SpaceX launch data was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requested </a:t>
            </a:r>
            <a:r>
              <a:rPr sz="1800" spc="-10" dirty="0">
                <a:solidFill>
                  <a:srgbClr val="292929"/>
                </a:solidFill>
                <a:latin typeface="Arial MT"/>
                <a:cs typeface="Arial MT"/>
              </a:rPr>
              <a:t>and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parsed using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the GET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request and then decoded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the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response content as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a </a:t>
            </a:r>
            <a:r>
              <a:rPr sz="1800" spc="-49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Json</a:t>
            </a:r>
            <a:r>
              <a:rPr sz="18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result</a:t>
            </a:r>
            <a:r>
              <a:rPr sz="180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which</a:t>
            </a:r>
            <a:r>
              <a:rPr sz="18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was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then converted</a:t>
            </a:r>
            <a:r>
              <a:rPr sz="18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into</a:t>
            </a:r>
            <a:r>
              <a:rPr sz="1800" spc="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a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 Pandas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data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frame.</a:t>
            </a:r>
            <a:endParaRPr sz="1800" dirty="0">
              <a:latin typeface="Arial MT"/>
              <a:cs typeface="Arial MT"/>
            </a:endParaRPr>
          </a:p>
          <a:p>
            <a:pPr marL="698500" marR="246379" lvl="1" indent="-228600">
              <a:lnSpc>
                <a:spcPct val="100000"/>
              </a:lnSpc>
              <a:spcBef>
                <a:spcPts val="1405"/>
              </a:spcBef>
              <a:buChar char="•"/>
              <a:tabLst>
                <a:tab pos="697865" algn="l"/>
                <a:tab pos="699135" algn="l"/>
              </a:tabLst>
            </a:pP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Also</a:t>
            </a:r>
            <a:r>
              <a:rPr sz="18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performed</a:t>
            </a:r>
            <a:r>
              <a:rPr sz="18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web</a:t>
            </a:r>
            <a:r>
              <a:rPr sz="18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scraping</a:t>
            </a:r>
            <a:r>
              <a:rPr sz="18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to</a:t>
            </a:r>
            <a:r>
              <a:rPr sz="18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collect</a:t>
            </a:r>
            <a:r>
              <a:rPr sz="1800" spc="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Falcon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9</a:t>
            </a:r>
            <a:r>
              <a:rPr sz="18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historical</a:t>
            </a:r>
            <a:r>
              <a:rPr sz="1800" spc="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launch</a:t>
            </a:r>
            <a:r>
              <a:rPr sz="18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records</a:t>
            </a:r>
            <a:r>
              <a:rPr sz="18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from</a:t>
            </a:r>
            <a:r>
              <a:rPr sz="18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a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Wikipedia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page</a:t>
            </a:r>
            <a:r>
              <a:rPr sz="18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titled</a:t>
            </a:r>
            <a:r>
              <a:rPr sz="1800" spc="-10" dirty="0">
                <a:solidFill>
                  <a:srgbClr val="0462C1"/>
                </a:solidFill>
                <a:latin typeface="Arial MT"/>
                <a:cs typeface="Arial MT"/>
              </a:rPr>
              <a:t> </a:t>
            </a:r>
            <a:r>
              <a:rPr sz="1800" u="sng" spc="-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 MT"/>
                <a:cs typeface="Arial MT"/>
                <a:hlinkClick r:id="rId2"/>
              </a:rPr>
              <a:t>List</a:t>
            </a:r>
            <a:r>
              <a:rPr sz="1800" u="sng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 MT"/>
                <a:cs typeface="Arial MT"/>
                <a:hlinkClick r:id="rId2"/>
              </a:rPr>
              <a:t> </a:t>
            </a:r>
            <a:r>
              <a:rPr sz="1800" u="sng" spc="-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 MT"/>
                <a:cs typeface="Arial MT"/>
                <a:hlinkClick r:id="rId2"/>
              </a:rPr>
              <a:t>of</a:t>
            </a:r>
            <a:r>
              <a:rPr sz="1800" u="sng" spc="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 MT"/>
                <a:cs typeface="Arial MT"/>
                <a:hlinkClick r:id="rId2"/>
              </a:rPr>
              <a:t> </a:t>
            </a:r>
            <a:r>
              <a:rPr sz="1800" u="sng" spc="-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 MT"/>
                <a:cs typeface="Arial MT"/>
                <a:hlinkClick r:id="rId2"/>
              </a:rPr>
              <a:t>Falcon</a:t>
            </a:r>
            <a:r>
              <a:rPr sz="1800" u="sng" spc="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 MT"/>
                <a:cs typeface="Arial MT"/>
                <a:hlinkClick r:id="rId2"/>
              </a:rPr>
              <a:t> </a:t>
            </a:r>
            <a:r>
              <a:rPr sz="1800" u="sng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 MT"/>
                <a:cs typeface="Arial MT"/>
                <a:hlinkClick r:id="rId2"/>
              </a:rPr>
              <a:t>9</a:t>
            </a:r>
            <a:r>
              <a:rPr sz="1800" u="sng" spc="-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 MT"/>
                <a:cs typeface="Arial MT"/>
                <a:hlinkClick r:id="rId2"/>
              </a:rPr>
              <a:t> and</a:t>
            </a:r>
            <a:r>
              <a:rPr sz="1800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 MT"/>
                <a:cs typeface="Arial MT"/>
                <a:hlinkClick r:id="rId2"/>
              </a:rPr>
              <a:t> </a:t>
            </a:r>
            <a:r>
              <a:rPr sz="1800" u="sng" spc="-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 MT"/>
                <a:cs typeface="Arial MT"/>
                <a:hlinkClick r:id="rId2"/>
              </a:rPr>
              <a:t>Falcon</a:t>
            </a:r>
            <a:r>
              <a:rPr sz="1800" u="sng" spc="1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 MT"/>
                <a:cs typeface="Arial MT"/>
                <a:hlinkClick r:id="rId2"/>
              </a:rPr>
              <a:t> </a:t>
            </a:r>
            <a:r>
              <a:rPr sz="1800" u="sng" spc="-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 MT"/>
                <a:cs typeface="Arial MT"/>
                <a:hlinkClick r:id="rId2"/>
              </a:rPr>
              <a:t>Heavy</a:t>
            </a:r>
            <a:r>
              <a:rPr sz="1800" u="sng" spc="-2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 MT"/>
                <a:cs typeface="Arial MT"/>
                <a:hlinkClick r:id="rId2"/>
              </a:rPr>
              <a:t> </a:t>
            </a:r>
            <a:r>
              <a:rPr sz="1800" u="sng" spc="-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 MT"/>
                <a:cs typeface="Arial MT"/>
                <a:hlinkClick r:id="rId2"/>
              </a:rPr>
              <a:t>launches</a:t>
            </a:r>
            <a:r>
              <a:rPr sz="1800" spc="10" dirty="0">
                <a:solidFill>
                  <a:srgbClr val="0462C1"/>
                </a:solidFill>
                <a:latin typeface="Arial MT"/>
                <a:cs typeface="Arial MT"/>
                <a:hlinkClick r:id="rId2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of the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launch</a:t>
            </a:r>
            <a:r>
              <a:rPr sz="18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records</a:t>
            </a:r>
            <a:r>
              <a:rPr sz="18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are</a:t>
            </a:r>
            <a:r>
              <a:rPr sz="18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stored</a:t>
            </a:r>
            <a:r>
              <a:rPr sz="180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in</a:t>
            </a:r>
            <a:r>
              <a:rPr sz="18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a </a:t>
            </a:r>
            <a:r>
              <a:rPr sz="18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HTML.</a:t>
            </a:r>
            <a:r>
              <a:rPr sz="18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Using</a:t>
            </a:r>
            <a:r>
              <a:rPr sz="1800" spc="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BeautifulSoup</a:t>
            </a:r>
            <a:r>
              <a:rPr sz="1800" spc="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Arial MT"/>
                <a:cs typeface="Arial MT"/>
              </a:rPr>
              <a:t>and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 request</a:t>
            </a:r>
            <a:r>
              <a:rPr sz="1800" spc="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Libraries,</a:t>
            </a:r>
            <a:r>
              <a:rPr sz="180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I</a:t>
            </a:r>
            <a:r>
              <a:rPr sz="180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extract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Falcon</a:t>
            </a:r>
            <a:r>
              <a:rPr sz="18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9</a:t>
            </a:r>
            <a:r>
              <a:rPr sz="18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launch</a:t>
            </a:r>
            <a:r>
              <a:rPr sz="180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HTML table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records</a:t>
            </a:r>
            <a:r>
              <a:rPr sz="180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from</a:t>
            </a:r>
            <a:r>
              <a:rPr sz="18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 Wikipedia</a:t>
            </a:r>
            <a:r>
              <a:rPr sz="1800" spc="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Arial MT"/>
                <a:cs typeface="Arial MT"/>
              </a:rPr>
              <a:t>page,</a:t>
            </a:r>
            <a:r>
              <a:rPr sz="1800" spc="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Parsed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 the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 table</a:t>
            </a:r>
            <a:r>
              <a:rPr sz="18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and</a:t>
            </a:r>
            <a:r>
              <a:rPr sz="180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converted</a:t>
            </a:r>
            <a:r>
              <a:rPr sz="180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it into</a:t>
            </a:r>
            <a:r>
              <a:rPr sz="180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a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 Pandas</a:t>
            </a:r>
            <a:r>
              <a:rPr sz="18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data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 frame</a:t>
            </a:r>
            <a:endParaRPr sz="1800" dirty="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215751" y="6071478"/>
            <a:ext cx="189230" cy="297180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sz="1600" spc="-5" dirty="0">
                <a:solidFill>
                  <a:srgbClr val="1C7CDB"/>
                </a:solidFill>
                <a:latin typeface="Arial MT"/>
                <a:cs typeface="Arial MT"/>
              </a:rPr>
              <a:t>7</a:t>
            </a:fld>
            <a:endParaRPr sz="16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44246"/>
            <a:ext cx="320865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spc="-10" dirty="0"/>
              <a:t>Data</a:t>
            </a:r>
            <a:r>
              <a:rPr sz="3700" spc="-40" dirty="0"/>
              <a:t> </a:t>
            </a:r>
            <a:r>
              <a:rPr sz="3700" spc="-10" dirty="0"/>
              <a:t>Collection</a:t>
            </a:r>
            <a:endParaRPr sz="37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910071" y="1792223"/>
            <a:ext cx="5461000" cy="4206240"/>
          </a:xfrm>
          <a:prstGeom prst="rect">
            <a:avLst/>
          </a:prstGeom>
          <a:ln w="9144">
            <a:solidFill>
              <a:srgbClr val="0A48CA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3300">
              <a:latin typeface="Times New Roman"/>
              <a:cs typeface="Times New Roman"/>
            </a:endParaRPr>
          </a:p>
          <a:p>
            <a:pPr marL="92075" marR="314960">
              <a:lnSpc>
                <a:spcPts val="2340"/>
              </a:lnSpc>
              <a:spcBef>
                <a:spcPts val="5"/>
              </a:spcBef>
            </a:pPr>
            <a:r>
              <a:rPr sz="2200" spc="-5" dirty="0">
                <a:solidFill>
                  <a:srgbClr val="1C7CDB"/>
                </a:solidFill>
                <a:latin typeface="Arial MT"/>
                <a:cs typeface="Arial MT"/>
              </a:rPr>
              <a:t>Place your flowchart of SpaceX API calls </a:t>
            </a:r>
            <a:r>
              <a:rPr sz="2200" spc="-600" dirty="0">
                <a:solidFill>
                  <a:srgbClr val="1C7CDB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1C7CDB"/>
                </a:solidFill>
                <a:latin typeface="Arial MT"/>
                <a:cs typeface="Arial MT"/>
              </a:rPr>
              <a:t>here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99566" y="1766697"/>
            <a:ext cx="4378960" cy="19367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ts val="2050"/>
              </a:lnSpc>
              <a:spcBef>
                <a:spcPts val="95"/>
              </a:spcBef>
              <a:buChar char="•"/>
              <a:tabLst>
                <a:tab pos="240665" algn="l"/>
                <a:tab pos="241300" algn="l"/>
              </a:tabLst>
            </a:pPr>
            <a:r>
              <a:rPr sz="1900" spc="-10" dirty="0">
                <a:solidFill>
                  <a:srgbClr val="292929"/>
                </a:solidFill>
                <a:latin typeface="Arial MT"/>
                <a:cs typeface="Arial MT"/>
              </a:rPr>
              <a:t>Data</a:t>
            </a:r>
            <a:r>
              <a:rPr sz="190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900" spc="-5" dirty="0">
                <a:solidFill>
                  <a:srgbClr val="292929"/>
                </a:solidFill>
                <a:latin typeface="Arial MT"/>
                <a:cs typeface="Arial MT"/>
              </a:rPr>
              <a:t>collected</a:t>
            </a:r>
            <a:r>
              <a:rPr sz="1900" spc="4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900" spc="-10" dirty="0">
                <a:solidFill>
                  <a:srgbClr val="292929"/>
                </a:solidFill>
                <a:latin typeface="Arial MT"/>
                <a:cs typeface="Arial MT"/>
              </a:rPr>
              <a:t>using</a:t>
            </a:r>
            <a:r>
              <a:rPr sz="1900" spc="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900" spc="-5" dirty="0">
                <a:solidFill>
                  <a:srgbClr val="292929"/>
                </a:solidFill>
                <a:latin typeface="Arial MT"/>
                <a:cs typeface="Arial MT"/>
              </a:rPr>
              <a:t>SpaceX</a:t>
            </a:r>
            <a:r>
              <a:rPr sz="1900" spc="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900" spc="-10" dirty="0">
                <a:solidFill>
                  <a:srgbClr val="292929"/>
                </a:solidFill>
                <a:latin typeface="Arial MT"/>
                <a:cs typeface="Arial MT"/>
              </a:rPr>
              <a:t>API</a:t>
            </a:r>
            <a:r>
              <a:rPr sz="1900" spc="-5" dirty="0">
                <a:solidFill>
                  <a:srgbClr val="292929"/>
                </a:solidFill>
                <a:latin typeface="Arial MT"/>
                <a:cs typeface="Arial MT"/>
              </a:rPr>
              <a:t> (a</a:t>
            </a:r>
            <a:endParaRPr sz="1900">
              <a:latin typeface="Arial MT"/>
              <a:cs typeface="Arial MT"/>
            </a:endParaRPr>
          </a:p>
          <a:p>
            <a:pPr marL="241300">
              <a:lnSpc>
                <a:spcPts val="1825"/>
              </a:lnSpc>
            </a:pPr>
            <a:r>
              <a:rPr sz="1900" spc="-10" dirty="0">
                <a:solidFill>
                  <a:srgbClr val="292929"/>
                </a:solidFill>
                <a:latin typeface="Arial MT"/>
                <a:cs typeface="Arial MT"/>
              </a:rPr>
              <a:t>RESTful</a:t>
            </a:r>
            <a:r>
              <a:rPr sz="19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900" spc="-5" dirty="0">
                <a:solidFill>
                  <a:srgbClr val="292929"/>
                </a:solidFill>
                <a:latin typeface="Arial MT"/>
                <a:cs typeface="Arial MT"/>
              </a:rPr>
              <a:t>API)</a:t>
            </a:r>
            <a:r>
              <a:rPr sz="19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900" spc="-5" dirty="0">
                <a:solidFill>
                  <a:srgbClr val="292929"/>
                </a:solidFill>
                <a:latin typeface="Arial MT"/>
                <a:cs typeface="Arial MT"/>
              </a:rPr>
              <a:t>by</a:t>
            </a:r>
            <a:r>
              <a:rPr sz="19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900" spc="-5" dirty="0">
                <a:solidFill>
                  <a:srgbClr val="292929"/>
                </a:solidFill>
                <a:latin typeface="Arial MT"/>
                <a:cs typeface="Arial MT"/>
              </a:rPr>
              <a:t>making</a:t>
            </a:r>
            <a:r>
              <a:rPr sz="1900" spc="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900" spc="-5" dirty="0">
                <a:solidFill>
                  <a:srgbClr val="292929"/>
                </a:solidFill>
                <a:latin typeface="Arial MT"/>
                <a:cs typeface="Arial MT"/>
              </a:rPr>
              <a:t>a get</a:t>
            </a:r>
            <a:r>
              <a:rPr sz="19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900" spc="-10" dirty="0">
                <a:solidFill>
                  <a:srgbClr val="292929"/>
                </a:solidFill>
                <a:latin typeface="Arial MT"/>
                <a:cs typeface="Arial MT"/>
              </a:rPr>
              <a:t>request</a:t>
            </a:r>
            <a:endParaRPr sz="1900">
              <a:latin typeface="Arial MT"/>
              <a:cs typeface="Arial MT"/>
            </a:endParaRPr>
          </a:p>
          <a:p>
            <a:pPr marL="241300" marR="5080">
              <a:lnSpc>
                <a:spcPct val="80000"/>
              </a:lnSpc>
              <a:spcBef>
                <a:spcPts val="225"/>
              </a:spcBef>
            </a:pPr>
            <a:r>
              <a:rPr sz="1900" spc="-5" dirty="0">
                <a:solidFill>
                  <a:srgbClr val="292929"/>
                </a:solidFill>
                <a:latin typeface="Arial MT"/>
                <a:cs typeface="Arial MT"/>
              </a:rPr>
              <a:t>to</a:t>
            </a:r>
            <a:r>
              <a:rPr sz="19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900" spc="-5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19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900" spc="-5" dirty="0">
                <a:solidFill>
                  <a:srgbClr val="292929"/>
                </a:solidFill>
                <a:latin typeface="Arial MT"/>
                <a:cs typeface="Arial MT"/>
              </a:rPr>
              <a:t>SpaceX</a:t>
            </a:r>
            <a:r>
              <a:rPr sz="1900" spc="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900" spc="-10" dirty="0">
                <a:solidFill>
                  <a:srgbClr val="292929"/>
                </a:solidFill>
                <a:latin typeface="Arial MT"/>
                <a:cs typeface="Arial MT"/>
              </a:rPr>
              <a:t>API </a:t>
            </a:r>
            <a:r>
              <a:rPr sz="1900" spc="-5" dirty="0">
                <a:solidFill>
                  <a:srgbClr val="292929"/>
                </a:solidFill>
                <a:latin typeface="Arial MT"/>
                <a:cs typeface="Arial MT"/>
              </a:rPr>
              <a:t>then</a:t>
            </a:r>
            <a:r>
              <a:rPr sz="19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900" spc="-5" dirty="0">
                <a:solidFill>
                  <a:srgbClr val="292929"/>
                </a:solidFill>
                <a:latin typeface="Arial MT"/>
                <a:cs typeface="Arial MT"/>
              </a:rPr>
              <a:t>requested</a:t>
            </a:r>
            <a:r>
              <a:rPr sz="1900" spc="4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900" spc="-5" dirty="0">
                <a:solidFill>
                  <a:srgbClr val="292929"/>
                </a:solidFill>
                <a:latin typeface="Arial MT"/>
                <a:cs typeface="Arial MT"/>
              </a:rPr>
              <a:t>and </a:t>
            </a:r>
            <a:r>
              <a:rPr sz="1900" spc="-509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900" spc="-5" dirty="0">
                <a:solidFill>
                  <a:srgbClr val="292929"/>
                </a:solidFill>
                <a:latin typeface="Arial MT"/>
                <a:cs typeface="Arial MT"/>
              </a:rPr>
              <a:t>parsed</a:t>
            </a:r>
            <a:r>
              <a:rPr sz="1900" spc="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900" spc="-5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1900" spc="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900" spc="-5" dirty="0">
                <a:solidFill>
                  <a:srgbClr val="292929"/>
                </a:solidFill>
                <a:latin typeface="Arial MT"/>
                <a:cs typeface="Arial MT"/>
              </a:rPr>
              <a:t>SpaceX</a:t>
            </a:r>
            <a:r>
              <a:rPr sz="1900" spc="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900" spc="-10" dirty="0">
                <a:solidFill>
                  <a:srgbClr val="292929"/>
                </a:solidFill>
                <a:latin typeface="Arial MT"/>
                <a:cs typeface="Arial MT"/>
              </a:rPr>
              <a:t>launch</a:t>
            </a:r>
            <a:r>
              <a:rPr sz="1900" spc="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900" spc="-10" dirty="0">
                <a:solidFill>
                  <a:srgbClr val="292929"/>
                </a:solidFill>
                <a:latin typeface="Arial MT"/>
                <a:cs typeface="Arial MT"/>
              </a:rPr>
              <a:t>data</a:t>
            </a:r>
            <a:r>
              <a:rPr sz="190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900" spc="-10" dirty="0">
                <a:solidFill>
                  <a:srgbClr val="292929"/>
                </a:solidFill>
                <a:latin typeface="Arial MT"/>
                <a:cs typeface="Arial MT"/>
              </a:rPr>
              <a:t>using </a:t>
            </a:r>
            <a:r>
              <a:rPr sz="1900" spc="-5" dirty="0">
                <a:solidFill>
                  <a:srgbClr val="292929"/>
                </a:solidFill>
                <a:latin typeface="Arial MT"/>
                <a:cs typeface="Arial MT"/>
              </a:rPr>
              <a:t> the</a:t>
            </a:r>
            <a:r>
              <a:rPr sz="190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900" spc="-5" dirty="0">
                <a:solidFill>
                  <a:srgbClr val="292929"/>
                </a:solidFill>
                <a:latin typeface="Arial MT"/>
                <a:cs typeface="Arial MT"/>
              </a:rPr>
              <a:t>GET</a:t>
            </a:r>
            <a:r>
              <a:rPr sz="19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900" spc="-5" dirty="0">
                <a:solidFill>
                  <a:srgbClr val="292929"/>
                </a:solidFill>
                <a:latin typeface="Arial MT"/>
                <a:cs typeface="Arial MT"/>
              </a:rPr>
              <a:t>request</a:t>
            </a:r>
            <a:r>
              <a:rPr sz="1900" spc="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900" spc="-10" dirty="0">
                <a:solidFill>
                  <a:srgbClr val="292929"/>
                </a:solidFill>
                <a:latin typeface="Arial MT"/>
                <a:cs typeface="Arial MT"/>
              </a:rPr>
              <a:t>and</a:t>
            </a:r>
            <a:r>
              <a:rPr sz="1900" spc="3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900" spc="-10" dirty="0">
                <a:solidFill>
                  <a:srgbClr val="292929"/>
                </a:solidFill>
                <a:latin typeface="Arial MT"/>
                <a:cs typeface="Arial MT"/>
              </a:rPr>
              <a:t>decoded</a:t>
            </a:r>
            <a:r>
              <a:rPr sz="1900" spc="3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900" spc="-5" dirty="0">
                <a:solidFill>
                  <a:srgbClr val="292929"/>
                </a:solidFill>
                <a:latin typeface="Arial MT"/>
                <a:cs typeface="Arial MT"/>
              </a:rPr>
              <a:t>the </a:t>
            </a:r>
            <a:r>
              <a:rPr sz="19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900" spc="-5" dirty="0">
                <a:solidFill>
                  <a:srgbClr val="292929"/>
                </a:solidFill>
                <a:latin typeface="Arial MT"/>
                <a:cs typeface="Arial MT"/>
              </a:rPr>
              <a:t>response</a:t>
            </a:r>
            <a:r>
              <a:rPr sz="1900" spc="3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900" spc="-5" dirty="0">
                <a:solidFill>
                  <a:srgbClr val="292929"/>
                </a:solidFill>
                <a:latin typeface="Arial MT"/>
                <a:cs typeface="Arial MT"/>
              </a:rPr>
              <a:t>content</a:t>
            </a:r>
            <a:r>
              <a:rPr sz="1900" spc="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900" spc="-5" dirty="0">
                <a:solidFill>
                  <a:srgbClr val="292929"/>
                </a:solidFill>
                <a:latin typeface="Arial MT"/>
                <a:cs typeface="Arial MT"/>
              </a:rPr>
              <a:t>as a</a:t>
            </a:r>
            <a:r>
              <a:rPr sz="190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900" spc="-5" dirty="0">
                <a:solidFill>
                  <a:srgbClr val="292929"/>
                </a:solidFill>
                <a:latin typeface="Arial MT"/>
                <a:cs typeface="Arial MT"/>
              </a:rPr>
              <a:t>Json</a:t>
            </a:r>
            <a:r>
              <a:rPr sz="190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900" spc="-5" dirty="0">
                <a:solidFill>
                  <a:srgbClr val="292929"/>
                </a:solidFill>
                <a:latin typeface="Arial MT"/>
                <a:cs typeface="Arial MT"/>
              </a:rPr>
              <a:t>result </a:t>
            </a:r>
            <a:r>
              <a:rPr sz="19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900" spc="-5" dirty="0">
                <a:solidFill>
                  <a:srgbClr val="292929"/>
                </a:solidFill>
                <a:latin typeface="Arial MT"/>
                <a:cs typeface="Arial MT"/>
              </a:rPr>
              <a:t>which</a:t>
            </a:r>
            <a:r>
              <a:rPr sz="190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900" spc="-5" dirty="0">
                <a:solidFill>
                  <a:srgbClr val="292929"/>
                </a:solidFill>
                <a:latin typeface="Arial MT"/>
                <a:cs typeface="Arial MT"/>
              </a:rPr>
              <a:t>was</a:t>
            </a:r>
            <a:r>
              <a:rPr sz="19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900" spc="-5" dirty="0">
                <a:solidFill>
                  <a:srgbClr val="292929"/>
                </a:solidFill>
                <a:latin typeface="Arial MT"/>
                <a:cs typeface="Arial MT"/>
              </a:rPr>
              <a:t>then</a:t>
            </a:r>
            <a:r>
              <a:rPr sz="19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900" spc="-5" dirty="0">
                <a:solidFill>
                  <a:srgbClr val="292929"/>
                </a:solidFill>
                <a:latin typeface="Arial MT"/>
                <a:cs typeface="Arial MT"/>
              </a:rPr>
              <a:t>converted</a:t>
            </a:r>
            <a:r>
              <a:rPr sz="1900" spc="3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900" spc="-5" dirty="0">
                <a:solidFill>
                  <a:srgbClr val="292929"/>
                </a:solidFill>
                <a:latin typeface="Arial MT"/>
                <a:cs typeface="Arial MT"/>
              </a:rPr>
              <a:t>into</a:t>
            </a:r>
            <a:r>
              <a:rPr sz="19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900" spc="-5" dirty="0">
                <a:solidFill>
                  <a:srgbClr val="292929"/>
                </a:solidFill>
                <a:latin typeface="Arial MT"/>
                <a:cs typeface="Arial MT"/>
              </a:rPr>
              <a:t>a </a:t>
            </a:r>
            <a:r>
              <a:rPr sz="19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900" spc="-5" dirty="0">
                <a:solidFill>
                  <a:srgbClr val="292929"/>
                </a:solidFill>
                <a:latin typeface="Arial MT"/>
                <a:cs typeface="Arial MT"/>
              </a:rPr>
              <a:t>Pandas</a:t>
            </a:r>
            <a:r>
              <a:rPr sz="1900" spc="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900" spc="-10" dirty="0">
                <a:solidFill>
                  <a:srgbClr val="292929"/>
                </a:solidFill>
                <a:latin typeface="Arial MT"/>
                <a:cs typeface="Arial MT"/>
              </a:rPr>
              <a:t>data</a:t>
            </a:r>
            <a:r>
              <a:rPr sz="190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900" spc="-5" dirty="0">
                <a:solidFill>
                  <a:srgbClr val="292929"/>
                </a:solidFill>
                <a:latin typeface="Arial MT"/>
                <a:cs typeface="Arial MT"/>
              </a:rPr>
              <a:t>frame</a:t>
            </a:r>
            <a:endParaRPr sz="19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12266" y="4207002"/>
            <a:ext cx="4439920" cy="1351652"/>
          </a:xfrm>
          <a:prstGeom prst="rect">
            <a:avLst/>
          </a:prstGeom>
        </p:spPr>
        <p:txBody>
          <a:bodyPr vert="horz" wrap="square" lIns="0" tIns="68580" rIns="0" bIns="0" rtlCol="0">
            <a:spAutoFit/>
          </a:bodyPr>
          <a:lstStyle/>
          <a:p>
            <a:pPr marL="227965" marR="112395" indent="-227965">
              <a:lnSpc>
                <a:spcPts val="1820"/>
              </a:lnSpc>
              <a:spcBef>
                <a:spcPts val="540"/>
              </a:spcBef>
              <a:buChar char="•"/>
              <a:tabLst>
                <a:tab pos="227965" algn="l"/>
                <a:tab pos="228600" algn="l"/>
              </a:tabLst>
            </a:pPr>
            <a:r>
              <a:rPr sz="1900" spc="-10" dirty="0">
                <a:solidFill>
                  <a:srgbClr val="292929"/>
                </a:solidFill>
                <a:latin typeface="Arial MT"/>
                <a:cs typeface="Arial MT"/>
              </a:rPr>
              <a:t>Here</a:t>
            </a:r>
            <a:r>
              <a:rPr sz="1900" spc="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900" spc="-5" dirty="0">
                <a:solidFill>
                  <a:srgbClr val="292929"/>
                </a:solidFill>
                <a:latin typeface="Arial MT"/>
                <a:cs typeface="Arial MT"/>
              </a:rPr>
              <a:t>is the </a:t>
            </a:r>
            <a:r>
              <a:rPr sz="1900" spc="-10" dirty="0">
                <a:solidFill>
                  <a:srgbClr val="292929"/>
                </a:solidFill>
                <a:latin typeface="Arial MT"/>
                <a:cs typeface="Arial MT"/>
              </a:rPr>
              <a:t>GitHub</a:t>
            </a:r>
            <a:r>
              <a:rPr sz="1900" spc="3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900" spc="-10" dirty="0">
                <a:solidFill>
                  <a:srgbClr val="292929"/>
                </a:solidFill>
                <a:latin typeface="Arial MT"/>
                <a:cs typeface="Arial MT"/>
              </a:rPr>
              <a:t>URL</a:t>
            </a:r>
            <a:r>
              <a:rPr sz="19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900" spc="-5" dirty="0">
                <a:solidFill>
                  <a:srgbClr val="292929"/>
                </a:solidFill>
                <a:latin typeface="Arial MT"/>
                <a:cs typeface="Arial MT"/>
              </a:rPr>
              <a:t>of the </a:t>
            </a:r>
            <a:r>
              <a:rPr sz="19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900" spc="-5" dirty="0">
                <a:solidFill>
                  <a:srgbClr val="292929"/>
                </a:solidFill>
                <a:latin typeface="Arial MT"/>
                <a:cs typeface="Arial MT"/>
              </a:rPr>
              <a:t>completed</a:t>
            </a:r>
            <a:r>
              <a:rPr sz="1900" spc="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900" spc="-5" dirty="0">
                <a:solidFill>
                  <a:srgbClr val="292929"/>
                </a:solidFill>
                <a:latin typeface="Arial MT"/>
                <a:cs typeface="Arial MT"/>
              </a:rPr>
              <a:t>SpaceX</a:t>
            </a:r>
            <a:r>
              <a:rPr sz="190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900" spc="-10" dirty="0">
                <a:solidFill>
                  <a:srgbClr val="292929"/>
                </a:solidFill>
                <a:latin typeface="Arial MT"/>
                <a:cs typeface="Arial MT"/>
              </a:rPr>
              <a:t>API </a:t>
            </a:r>
            <a:r>
              <a:rPr sz="1900" spc="-5" dirty="0">
                <a:solidFill>
                  <a:srgbClr val="292929"/>
                </a:solidFill>
                <a:latin typeface="Arial MT"/>
                <a:cs typeface="Arial MT"/>
              </a:rPr>
              <a:t>calls</a:t>
            </a:r>
            <a:r>
              <a:rPr sz="19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900" spc="-10" dirty="0">
                <a:solidFill>
                  <a:srgbClr val="292929"/>
                </a:solidFill>
                <a:latin typeface="Arial MT"/>
                <a:cs typeface="Arial MT"/>
              </a:rPr>
              <a:t>notebook</a:t>
            </a:r>
            <a:endParaRPr lang="en-US" sz="1900" spc="-10" dirty="0">
              <a:solidFill>
                <a:srgbClr val="292929"/>
              </a:solidFill>
              <a:latin typeface="Arial MT"/>
              <a:cs typeface="Arial MT"/>
            </a:endParaRPr>
          </a:p>
          <a:p>
            <a:pPr marL="227965" marR="112395" indent="-227965">
              <a:lnSpc>
                <a:spcPts val="1820"/>
              </a:lnSpc>
              <a:spcBef>
                <a:spcPts val="540"/>
              </a:spcBef>
              <a:buChar char="•"/>
              <a:tabLst>
                <a:tab pos="227965" algn="l"/>
                <a:tab pos="228600" algn="l"/>
              </a:tabLst>
            </a:pPr>
            <a:r>
              <a:rPr lang="en-US" sz="1900" dirty="0">
                <a:latin typeface="Arial MT"/>
                <a:cs typeface="Arial MT"/>
                <a:hlinkClick r:id="rId2"/>
              </a:rPr>
              <a:t>https://github.com/heerjoshi/SpaceX-Falcon-9-Landing-Prediction</a:t>
            </a:r>
            <a:endParaRPr lang="en-US" sz="1900" dirty="0">
              <a:latin typeface="Arial MT"/>
              <a:cs typeface="Arial MT"/>
            </a:endParaRPr>
          </a:p>
          <a:p>
            <a:pPr marL="227965" marR="112395" indent="-227965">
              <a:lnSpc>
                <a:spcPts val="1820"/>
              </a:lnSpc>
              <a:spcBef>
                <a:spcPts val="540"/>
              </a:spcBef>
              <a:buChar char="•"/>
              <a:tabLst>
                <a:tab pos="227965" algn="l"/>
                <a:tab pos="228600" algn="l"/>
              </a:tabLst>
            </a:pPr>
            <a:endParaRPr sz="1900" dirty="0">
              <a:latin typeface="Arial MT"/>
              <a:cs typeface="Arial MT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848969" y="444246"/>
            <a:ext cx="624395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spc="-10" dirty="0"/>
              <a:t>Data</a:t>
            </a:r>
            <a:r>
              <a:rPr sz="3700" spc="-15" dirty="0"/>
              <a:t> </a:t>
            </a:r>
            <a:r>
              <a:rPr sz="3700" spc="-10" dirty="0"/>
              <a:t>Collection</a:t>
            </a:r>
            <a:r>
              <a:rPr sz="3700" spc="55" dirty="0"/>
              <a:t> </a:t>
            </a:r>
            <a:r>
              <a:rPr sz="3700" spc="-210" dirty="0"/>
              <a:t>–</a:t>
            </a:r>
            <a:r>
              <a:rPr sz="3700" spc="-5" dirty="0"/>
              <a:t> SpaceX</a:t>
            </a:r>
            <a:r>
              <a:rPr sz="3700" dirty="0"/>
              <a:t> </a:t>
            </a:r>
            <a:r>
              <a:rPr sz="3700" spc="-5" dirty="0"/>
              <a:t>API</a:t>
            </a:r>
            <a:endParaRPr sz="3700"/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910071" y="1819655"/>
            <a:ext cx="5590032" cy="3499104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1215751" y="6071478"/>
            <a:ext cx="189230" cy="297180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sz="1600" spc="-5" dirty="0">
                <a:solidFill>
                  <a:srgbClr val="1C7CDB"/>
                </a:solidFill>
                <a:latin typeface="Arial MT"/>
                <a:cs typeface="Arial MT"/>
              </a:rPr>
              <a:t>8</a:t>
            </a:fld>
            <a:endParaRPr sz="16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241151" y="6085433"/>
            <a:ext cx="13843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solidFill>
                  <a:srgbClr val="1C7CDB"/>
                </a:solidFill>
                <a:latin typeface="Arial MT"/>
                <a:cs typeface="Arial MT"/>
              </a:rPr>
              <a:t>9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95299" y="1399413"/>
            <a:ext cx="3774440" cy="52881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85725" indent="-228600">
              <a:lnSpc>
                <a:spcPct val="100000"/>
              </a:lnSpc>
              <a:spcBef>
                <a:spcPts val="100"/>
              </a:spcBef>
              <a:buChar char="•"/>
              <a:tabLst>
                <a:tab pos="240665" algn="l"/>
                <a:tab pos="241300" algn="l"/>
              </a:tabLst>
            </a:pP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Performed web scraping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to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collect </a:t>
            </a:r>
            <a:r>
              <a:rPr sz="1800" spc="-49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Falcon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9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historical launch records </a:t>
            </a:r>
            <a:r>
              <a:rPr sz="1800" spc="-49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from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a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 Wikipedia</a:t>
            </a:r>
            <a:r>
              <a:rPr sz="18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using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BeautifulSoup</a:t>
            </a:r>
            <a:r>
              <a:rPr sz="180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Arial MT"/>
                <a:cs typeface="Arial MT"/>
              </a:rPr>
              <a:t>and</a:t>
            </a:r>
            <a:r>
              <a:rPr sz="18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request,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 to </a:t>
            </a:r>
            <a:r>
              <a:rPr sz="18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extract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the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Falcon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9 </a:t>
            </a:r>
            <a:r>
              <a:rPr sz="1800" spc="-10" dirty="0">
                <a:solidFill>
                  <a:srgbClr val="292929"/>
                </a:solidFill>
                <a:latin typeface="Arial MT"/>
                <a:cs typeface="Arial MT"/>
              </a:rPr>
              <a:t>launch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 records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from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HTML table of the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Wikipedia</a:t>
            </a:r>
            <a:r>
              <a:rPr sz="180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Arial MT"/>
                <a:cs typeface="Arial MT"/>
              </a:rPr>
              <a:t>page,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then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created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a </a:t>
            </a:r>
            <a:r>
              <a:rPr sz="18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data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frame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by parsing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the </a:t>
            </a:r>
            <a:r>
              <a:rPr sz="1800" spc="-10" dirty="0">
                <a:solidFill>
                  <a:srgbClr val="292929"/>
                </a:solidFill>
                <a:latin typeface="Arial MT"/>
                <a:cs typeface="Arial MT"/>
              </a:rPr>
              <a:t>launch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 HTML.</a:t>
            </a:r>
            <a:endParaRPr sz="1800" dirty="0">
              <a:latin typeface="Arial MT"/>
              <a:cs typeface="Arial MT"/>
            </a:endParaRPr>
          </a:p>
          <a:p>
            <a:pPr marL="241300" marR="488315" indent="-228600">
              <a:lnSpc>
                <a:spcPct val="100000"/>
              </a:lnSpc>
              <a:spcBef>
                <a:spcPts val="1395"/>
              </a:spcBef>
              <a:buClr>
                <a:srgbClr val="292929"/>
              </a:buClr>
              <a:buChar char="•"/>
              <a:tabLst>
                <a:tab pos="240665" algn="l"/>
                <a:tab pos="241300" algn="l"/>
              </a:tabLst>
            </a:pPr>
            <a:r>
              <a:rPr lang="en-US" spc="-5" dirty="0">
                <a:solidFill>
                  <a:srgbClr val="292929"/>
                </a:solidFill>
                <a:latin typeface="Arial MT"/>
                <a:cs typeface="Arial MT"/>
              </a:rPr>
              <a:t>Here is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 the GitHub URL of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the </a:t>
            </a:r>
            <a:r>
              <a:rPr sz="1800" spc="-49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completed web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scraping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notebook.</a:t>
            </a:r>
            <a:endParaRPr lang="en-US" sz="1800" spc="-5" dirty="0">
              <a:solidFill>
                <a:srgbClr val="292929"/>
              </a:solidFill>
              <a:latin typeface="Arial MT"/>
              <a:cs typeface="Arial MT"/>
            </a:endParaRPr>
          </a:p>
          <a:p>
            <a:pPr marL="241300" indent="-228600">
              <a:lnSpc>
                <a:spcPts val="2145"/>
              </a:lnSpc>
              <a:spcBef>
                <a:spcPts val="1405"/>
              </a:spcBef>
              <a:buChar char="•"/>
              <a:tabLst>
                <a:tab pos="240665" algn="l"/>
                <a:tab pos="241300" algn="l"/>
              </a:tabLst>
            </a:pPr>
            <a:r>
              <a:rPr lang="en-US" sz="1500" spc="-30" dirty="0">
                <a:solidFill>
                  <a:srgbClr val="292929"/>
                </a:solidFill>
                <a:latin typeface="Arial MT"/>
                <a:cs typeface="Arial MT"/>
              </a:rPr>
              <a:t>(https://github.com/heerjoshi/SpaceX-Falcon-9-Landing-Prediction/blob/main/2.%20Space-X%20Web%20scraping%20Falcon%209%20and%20Falcon%20Heavy%20Launches%20Records%20from%20Wikipedia.ipynb)</a:t>
            </a:r>
            <a:endParaRPr lang="en-US" sz="1500" dirty="0">
              <a:latin typeface="Arial MT"/>
              <a:cs typeface="Arial MT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001369" y="596646"/>
            <a:ext cx="645096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spc="-10" dirty="0"/>
              <a:t>Data</a:t>
            </a:r>
            <a:r>
              <a:rPr sz="3700" spc="-15" dirty="0"/>
              <a:t> </a:t>
            </a:r>
            <a:r>
              <a:rPr sz="3700" spc="-10" dirty="0"/>
              <a:t>Collection</a:t>
            </a:r>
            <a:r>
              <a:rPr sz="3700" spc="50" dirty="0"/>
              <a:t> </a:t>
            </a:r>
            <a:r>
              <a:rPr sz="3700" spc="-5" dirty="0"/>
              <a:t>-</a:t>
            </a:r>
            <a:r>
              <a:rPr sz="3700" dirty="0"/>
              <a:t> </a:t>
            </a:r>
            <a:r>
              <a:rPr sz="3700" spc="-5" dirty="0"/>
              <a:t>WebScraping</a:t>
            </a:r>
            <a:endParaRPr sz="3700"/>
          </a:p>
        </p:txBody>
      </p:sp>
      <p:sp>
        <p:nvSpPr>
          <p:cNvPr id="5" name="object 5"/>
          <p:cNvSpPr txBox="1"/>
          <p:nvPr/>
        </p:nvSpPr>
        <p:spPr>
          <a:xfrm>
            <a:off x="5910071" y="1792223"/>
            <a:ext cx="5461000" cy="4206240"/>
          </a:xfrm>
          <a:prstGeom prst="rect">
            <a:avLst/>
          </a:prstGeom>
          <a:ln w="9144">
            <a:solidFill>
              <a:srgbClr val="0A48CA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3000">
              <a:latin typeface="Times New Roman"/>
              <a:cs typeface="Times New Roman"/>
            </a:endParaRPr>
          </a:p>
          <a:p>
            <a:pPr marL="92075">
              <a:lnSpc>
                <a:spcPct val="100000"/>
              </a:lnSpc>
            </a:pPr>
            <a:r>
              <a:rPr sz="2200" spc="-5" dirty="0">
                <a:solidFill>
                  <a:srgbClr val="1C7CDB"/>
                </a:solidFill>
                <a:latin typeface="Arial MT"/>
                <a:cs typeface="Arial MT"/>
              </a:rPr>
              <a:t>Place</a:t>
            </a:r>
            <a:r>
              <a:rPr sz="2200" spc="-15" dirty="0">
                <a:solidFill>
                  <a:srgbClr val="1C7CDB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1C7CDB"/>
                </a:solidFill>
                <a:latin typeface="Arial MT"/>
                <a:cs typeface="Arial MT"/>
              </a:rPr>
              <a:t>your</a:t>
            </a:r>
            <a:r>
              <a:rPr sz="2200" spc="10" dirty="0">
                <a:solidFill>
                  <a:srgbClr val="1C7CDB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1C7CDB"/>
                </a:solidFill>
                <a:latin typeface="Arial MT"/>
                <a:cs typeface="Arial MT"/>
              </a:rPr>
              <a:t>flowchart of web</a:t>
            </a:r>
            <a:r>
              <a:rPr sz="2200" spc="10" dirty="0">
                <a:solidFill>
                  <a:srgbClr val="1C7CDB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1C7CDB"/>
                </a:solidFill>
                <a:latin typeface="Arial MT"/>
                <a:cs typeface="Arial MT"/>
              </a:rPr>
              <a:t>scraping</a:t>
            </a:r>
            <a:r>
              <a:rPr sz="2200" spc="-10" dirty="0">
                <a:solidFill>
                  <a:srgbClr val="1C7CDB"/>
                </a:solidFill>
                <a:latin typeface="Arial MT"/>
                <a:cs typeface="Arial MT"/>
              </a:rPr>
              <a:t> here</a:t>
            </a:r>
            <a:endParaRPr sz="2200">
              <a:latin typeface="Arial MT"/>
              <a:cs typeface="Arial MT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35879" y="1348739"/>
            <a:ext cx="6321552" cy="456895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</TotalTime>
  <Words>2952</Words>
  <Application>Microsoft Office PowerPoint</Application>
  <PresentationFormat>Widescreen</PresentationFormat>
  <Paragraphs>291</Paragraphs>
  <Slides>58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3" baseType="lpstr">
      <vt:lpstr>Arial</vt:lpstr>
      <vt:lpstr>Arial MT</vt:lpstr>
      <vt:lpstr>Calibri</vt:lpstr>
      <vt:lpstr>Times New Roman</vt:lpstr>
      <vt:lpstr>Office Theme</vt:lpstr>
      <vt:lpstr>PowerPoint Presentation</vt:lpstr>
      <vt:lpstr>Outline</vt:lpstr>
      <vt:lpstr>Executive Summary</vt:lpstr>
      <vt:lpstr>Introduction</vt:lpstr>
      <vt:lpstr>PowerPoint Presentation</vt:lpstr>
      <vt:lpstr>Methodology</vt:lpstr>
      <vt:lpstr>Data Collection</vt:lpstr>
      <vt:lpstr>Data Collection – SpaceX API</vt:lpstr>
      <vt:lpstr>Data Collection - WebScraping</vt:lpstr>
      <vt:lpstr>Data Wrangling</vt:lpstr>
      <vt:lpstr>EDA with Data Visualization</vt:lpstr>
      <vt:lpstr>EDA with Data Visualization (Plots Cont….)</vt:lpstr>
      <vt:lpstr>EDA with SQL</vt:lpstr>
      <vt:lpstr>EDA with SQL (Cont.…)</vt:lpstr>
      <vt:lpstr>Build an Interactive Map with Folium</vt:lpstr>
      <vt:lpstr>Build a Dashboard with Plotly Dash</vt:lpstr>
      <vt:lpstr>SpaceX Dash App</vt:lpstr>
      <vt:lpstr>Predictive Analysis (Classification)</vt:lpstr>
      <vt:lpstr>Predictive Analysis (Classification)</vt:lpstr>
      <vt:lpstr>Predictive Analysis (Classification)</vt:lpstr>
      <vt:lpstr>Results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Success Rate vs. Orbit Type</vt:lpstr>
      <vt:lpstr>Success Rate vs. Orbit Type with explanations</vt:lpstr>
      <vt:lpstr>Flight Number vs. Orbit Type</vt:lpstr>
      <vt:lpstr>Flight Number vs. Orbit Typewith explanations</vt:lpstr>
      <vt:lpstr>Payload vs. Orbit Type</vt:lpstr>
      <vt:lpstr>Launch Success Yearly Trend</vt:lpstr>
      <vt:lpstr>All Launch Site Names</vt:lpstr>
      <vt:lpstr>Launch Site Names Begin with 'CCA'</vt:lpstr>
      <vt:lpstr>Total Payload Mass</vt:lpstr>
      <vt:lpstr>Average Payload Mass by F9 v1.1</vt:lpstr>
      <vt:lpstr>First Successful Ground Landing Date</vt:lpstr>
      <vt:lpstr>Successful Drone Ship Landing with Payload between 4000 and 6000</vt:lpstr>
      <vt:lpstr>Total Number of Successful and Failure Mission Outcomes</vt:lpstr>
      <vt:lpstr>Boosters Carried Maximum Payload</vt:lpstr>
      <vt:lpstr>2015 Launch Records</vt:lpstr>
      <vt:lpstr>Rank Landing Outcomes Between 2010-06-04 and 2017-03-20</vt:lpstr>
      <vt:lpstr>PowerPoint Presentation</vt:lpstr>
      <vt:lpstr>Markers of all launch sites on global map</vt:lpstr>
      <vt:lpstr>Launch outcomes for each site on the map With Color  Markers</vt:lpstr>
      <vt:lpstr>Launch outcomes for each site on the map With Color  Markers</vt:lpstr>
      <vt:lpstr>Distances between a launch site to its proximities</vt:lpstr>
      <vt:lpstr>Distances between a launch site to its proximities</vt:lpstr>
      <vt:lpstr>PowerPoint Presentation</vt:lpstr>
      <vt:lpstr>Pie-Chart for launch success count for all sites</vt:lpstr>
      <vt:lpstr>Pie chart for the launch site with 2nd highest launch success ratio</vt:lpstr>
      <vt:lpstr>Payload vs. Launch Outcome scatter plot for all sites</vt:lpstr>
      <vt:lpstr>PowerPoint Presentation</vt:lpstr>
      <vt:lpstr>Classification Models Accuracy</vt:lpstr>
      <vt:lpstr>Confusion Matrix</vt:lpstr>
      <vt:lpstr>Conclusions</vt:lpstr>
      <vt:lpstr>Conclusions Cont….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&lt;Title&gt;</dc:title>
  <dc:creator>YAN Luo</dc:creator>
  <cp:lastModifiedBy>LENOVO</cp:lastModifiedBy>
  <cp:revision>3</cp:revision>
  <dcterms:created xsi:type="dcterms:W3CDTF">2024-09-25T07:21:46Z</dcterms:created>
  <dcterms:modified xsi:type="dcterms:W3CDTF">2024-09-25T07:46:31Z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2023-01-05T00:00:00Z</vt:filetime>
  </property>
  <property fmtid="{D5CDD505-2E9C-101B-9397-08002B2CF9AE}" pid="3" name="Creator">
    <vt:lpwstr>Microsoft® PowerPoint® 2013</vt:lpwstr>
  </property>
  <property fmtid="{D5CDD505-2E9C-101B-9397-08002B2CF9AE}" pid="4" name="LastSaved">
    <vt:filetime>2024-09-25T00:00:00Z</vt:filetime>
  </property>
</Properties>
</file>